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77" r:id="rId5"/>
    <p:sldId id="278" r:id="rId6"/>
    <p:sldId id="281" r:id="rId7"/>
    <p:sldId id="279" r:id="rId8"/>
    <p:sldId id="258" r:id="rId9"/>
    <p:sldId id="259" r:id="rId10"/>
    <p:sldId id="260" r:id="rId11"/>
    <p:sldId id="289" r:id="rId12"/>
    <p:sldId id="290" r:id="rId13"/>
    <p:sldId id="291" r:id="rId14"/>
    <p:sldId id="293" r:id="rId15"/>
    <p:sldId id="292" r:id="rId16"/>
    <p:sldId id="294" r:id="rId17"/>
    <p:sldId id="295" r:id="rId18"/>
    <p:sldId id="261" r:id="rId19"/>
    <p:sldId id="283" r:id="rId20"/>
    <p:sldId id="284" r:id="rId21"/>
    <p:sldId id="262" r:id="rId22"/>
    <p:sldId id="286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96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C2074-0C5B-462C-BF2E-F486D31D0867}" type="doc">
      <dgm:prSet loTypeId="urn:microsoft.com/office/officeart/2005/8/layout/radial5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92C8F32-8A48-4800-8DBA-3DB3D0ABB21E}">
      <dgm:prSet phldrT="[Text]"/>
      <dgm:spPr/>
      <dgm:t>
        <a:bodyPr/>
        <a:lstStyle/>
        <a:p>
          <a:r>
            <a:rPr lang="en-IE" b="1" dirty="0" smtClean="0">
              <a:solidFill>
                <a:srgbClr val="FF0000"/>
              </a:solidFill>
            </a:rPr>
            <a:t>Love</a:t>
          </a:r>
          <a:endParaRPr lang="en-IE" b="1" dirty="0">
            <a:solidFill>
              <a:srgbClr val="FF0000"/>
            </a:solidFill>
          </a:endParaRPr>
        </a:p>
      </dgm:t>
    </dgm:pt>
    <dgm:pt modelId="{0E9A28B7-F3A5-4F8B-BE38-846A9A9DBAD7}" type="parTrans" cxnId="{9D40DA73-2B84-4B37-B4EB-2F080977722D}">
      <dgm:prSet/>
      <dgm:spPr/>
      <dgm:t>
        <a:bodyPr/>
        <a:lstStyle/>
        <a:p>
          <a:endParaRPr lang="en-IE"/>
        </a:p>
      </dgm:t>
    </dgm:pt>
    <dgm:pt modelId="{479B296E-C181-4567-80D7-538CF2B4597B}" type="sibTrans" cxnId="{9D40DA73-2B84-4B37-B4EB-2F080977722D}">
      <dgm:prSet/>
      <dgm:spPr/>
      <dgm:t>
        <a:bodyPr/>
        <a:lstStyle/>
        <a:p>
          <a:endParaRPr lang="en-IE"/>
        </a:p>
      </dgm:t>
    </dgm:pt>
    <dgm:pt modelId="{BE34D813-E144-4BF4-A94E-572C9F6F3B6C}">
      <dgm:prSet phldrT="[Text]"/>
      <dgm:spPr/>
      <dgm:t>
        <a:bodyPr/>
        <a:lstStyle/>
        <a:p>
          <a:r>
            <a:rPr lang="en-IE" b="1" dirty="0" smtClean="0">
              <a:solidFill>
                <a:srgbClr val="FF0000"/>
              </a:solidFill>
            </a:rPr>
            <a:t>Culture</a:t>
          </a:r>
          <a:endParaRPr lang="en-IE" b="1" dirty="0">
            <a:solidFill>
              <a:srgbClr val="FF0000"/>
            </a:solidFill>
          </a:endParaRPr>
        </a:p>
      </dgm:t>
    </dgm:pt>
    <dgm:pt modelId="{6695D44B-6D67-4C50-AB9E-CDF61F8F4D92}" type="parTrans" cxnId="{2F7C207D-10F3-45D4-B0BF-F3231D54A59D}">
      <dgm:prSet/>
      <dgm:spPr/>
      <dgm:t>
        <a:bodyPr/>
        <a:lstStyle/>
        <a:p>
          <a:endParaRPr lang="en-IE"/>
        </a:p>
      </dgm:t>
    </dgm:pt>
    <dgm:pt modelId="{EEA556F6-0166-4EDC-8DFB-0B6EB73CACC7}" type="sibTrans" cxnId="{2F7C207D-10F3-45D4-B0BF-F3231D54A59D}">
      <dgm:prSet/>
      <dgm:spPr/>
      <dgm:t>
        <a:bodyPr/>
        <a:lstStyle/>
        <a:p>
          <a:endParaRPr lang="en-IE"/>
        </a:p>
      </dgm:t>
    </dgm:pt>
    <dgm:pt modelId="{E6F10169-9669-4443-81D7-22751D66B755}">
      <dgm:prSet phldrT="[Text]"/>
      <dgm:spPr/>
      <dgm:t>
        <a:bodyPr/>
        <a:lstStyle/>
        <a:p>
          <a:r>
            <a:rPr lang="en-IE" b="1" dirty="0" smtClean="0">
              <a:solidFill>
                <a:srgbClr val="FF0000"/>
              </a:solidFill>
            </a:rPr>
            <a:t>Possession</a:t>
          </a:r>
          <a:endParaRPr lang="en-IE" b="1" dirty="0">
            <a:solidFill>
              <a:srgbClr val="FF0000"/>
            </a:solidFill>
          </a:endParaRPr>
        </a:p>
      </dgm:t>
    </dgm:pt>
    <dgm:pt modelId="{0F8D55CB-317E-4747-8D88-76DE5AE2A0CA}" type="parTrans" cxnId="{75092FF8-0090-418E-99B1-11D20954722B}">
      <dgm:prSet/>
      <dgm:spPr/>
      <dgm:t>
        <a:bodyPr/>
        <a:lstStyle/>
        <a:p>
          <a:endParaRPr lang="en-IE"/>
        </a:p>
      </dgm:t>
    </dgm:pt>
    <dgm:pt modelId="{5BDA650A-2D0E-4413-9AED-D6E360813691}" type="sibTrans" cxnId="{75092FF8-0090-418E-99B1-11D20954722B}">
      <dgm:prSet/>
      <dgm:spPr/>
      <dgm:t>
        <a:bodyPr/>
        <a:lstStyle/>
        <a:p>
          <a:endParaRPr lang="en-IE"/>
        </a:p>
      </dgm:t>
    </dgm:pt>
    <dgm:pt modelId="{25E68AFB-DEBF-4B66-8D45-D35463C60B6A}">
      <dgm:prSet phldrT="[Text]"/>
      <dgm:spPr/>
      <dgm:t>
        <a:bodyPr/>
        <a:lstStyle/>
        <a:p>
          <a:r>
            <a:rPr lang="en-IE" b="1" dirty="0" smtClean="0">
              <a:solidFill>
                <a:srgbClr val="FF0000"/>
              </a:solidFill>
            </a:rPr>
            <a:t>Abuse</a:t>
          </a:r>
          <a:endParaRPr lang="en-IE" b="1" dirty="0">
            <a:solidFill>
              <a:srgbClr val="FF0000"/>
            </a:solidFill>
          </a:endParaRPr>
        </a:p>
      </dgm:t>
    </dgm:pt>
    <dgm:pt modelId="{E2B46EB7-CCE7-4568-8EC7-9D1227A92875}" type="parTrans" cxnId="{5877C09E-CAC7-4621-ACA9-61FBE780DFD9}">
      <dgm:prSet/>
      <dgm:spPr/>
      <dgm:t>
        <a:bodyPr/>
        <a:lstStyle/>
        <a:p>
          <a:endParaRPr lang="en-IE"/>
        </a:p>
      </dgm:t>
    </dgm:pt>
    <dgm:pt modelId="{2C2E4BC6-D910-44A9-993C-3B96D06A61B8}" type="sibTrans" cxnId="{5877C09E-CAC7-4621-ACA9-61FBE780DFD9}">
      <dgm:prSet/>
      <dgm:spPr/>
      <dgm:t>
        <a:bodyPr/>
        <a:lstStyle/>
        <a:p>
          <a:endParaRPr lang="en-IE"/>
        </a:p>
      </dgm:t>
    </dgm:pt>
    <dgm:pt modelId="{7BC3CE04-5113-44F9-86A5-C130A75F0EA9}">
      <dgm:prSet phldrT="[Text]"/>
      <dgm:spPr/>
      <dgm:t>
        <a:bodyPr/>
        <a:lstStyle/>
        <a:p>
          <a:r>
            <a:rPr lang="en-IE" b="1" dirty="0" smtClean="0">
              <a:solidFill>
                <a:srgbClr val="FF0000"/>
              </a:solidFill>
            </a:rPr>
            <a:t>True Love</a:t>
          </a:r>
          <a:endParaRPr lang="en-IE" b="1" dirty="0">
            <a:solidFill>
              <a:srgbClr val="FF0000"/>
            </a:solidFill>
          </a:endParaRPr>
        </a:p>
      </dgm:t>
    </dgm:pt>
    <dgm:pt modelId="{6B984EC6-E995-4D59-A8C0-7BA22E904919}" type="parTrans" cxnId="{92052958-9B89-4329-9BD7-66A576948333}">
      <dgm:prSet/>
      <dgm:spPr/>
      <dgm:t>
        <a:bodyPr/>
        <a:lstStyle/>
        <a:p>
          <a:endParaRPr lang="en-IE"/>
        </a:p>
      </dgm:t>
    </dgm:pt>
    <dgm:pt modelId="{FAB6E988-C619-48EE-AF88-1DD969592254}" type="sibTrans" cxnId="{92052958-9B89-4329-9BD7-66A576948333}">
      <dgm:prSet/>
      <dgm:spPr/>
      <dgm:t>
        <a:bodyPr/>
        <a:lstStyle/>
        <a:p>
          <a:endParaRPr lang="en-IE"/>
        </a:p>
      </dgm:t>
    </dgm:pt>
    <dgm:pt modelId="{B577AF3F-284C-484E-90BD-A7EE46AA8AAE}">
      <dgm:prSet/>
      <dgm:spPr/>
      <dgm:t>
        <a:bodyPr/>
        <a:lstStyle/>
        <a:p>
          <a:r>
            <a:rPr lang="en-IE" b="1" dirty="0" smtClean="0">
              <a:solidFill>
                <a:srgbClr val="FF0000"/>
              </a:solidFill>
            </a:rPr>
            <a:t>Lust</a:t>
          </a:r>
          <a:endParaRPr lang="en-IE" b="1" dirty="0">
            <a:solidFill>
              <a:srgbClr val="FF0000"/>
            </a:solidFill>
          </a:endParaRPr>
        </a:p>
      </dgm:t>
    </dgm:pt>
    <dgm:pt modelId="{6BD95A1C-7237-414D-972D-0E22AA56C37C}" type="parTrans" cxnId="{73E398D3-B57A-41C1-9632-0A8EF8890F21}">
      <dgm:prSet/>
      <dgm:spPr/>
      <dgm:t>
        <a:bodyPr/>
        <a:lstStyle/>
        <a:p>
          <a:endParaRPr lang="en-IE"/>
        </a:p>
      </dgm:t>
    </dgm:pt>
    <dgm:pt modelId="{12B3E03E-520E-4DF6-A052-3723952FE1E4}" type="sibTrans" cxnId="{73E398D3-B57A-41C1-9632-0A8EF8890F21}">
      <dgm:prSet/>
      <dgm:spPr/>
      <dgm:t>
        <a:bodyPr/>
        <a:lstStyle/>
        <a:p>
          <a:endParaRPr lang="en-IE"/>
        </a:p>
      </dgm:t>
    </dgm:pt>
    <dgm:pt modelId="{589C5872-567E-4AA0-9B13-91A7F00DCDB1}">
      <dgm:prSet custT="1"/>
      <dgm:spPr/>
      <dgm:t>
        <a:bodyPr/>
        <a:lstStyle/>
        <a:p>
          <a:r>
            <a:rPr lang="en-IE" sz="2400" b="1" dirty="0" smtClean="0">
              <a:ln>
                <a:noFill/>
              </a:ln>
              <a:solidFill>
                <a:srgbClr val="FF0000"/>
              </a:solidFill>
            </a:rPr>
            <a:t>Social advance</a:t>
          </a:r>
          <a:endParaRPr lang="en-IE" sz="2400" b="1" dirty="0">
            <a:ln>
              <a:noFill/>
            </a:ln>
            <a:solidFill>
              <a:srgbClr val="FF0000"/>
            </a:solidFill>
          </a:endParaRPr>
        </a:p>
      </dgm:t>
    </dgm:pt>
    <dgm:pt modelId="{B1A43878-48E5-4527-A82B-58DD4769B5E8}" type="parTrans" cxnId="{EE57D4DB-AFA2-4D57-9789-B632F537AF4C}">
      <dgm:prSet/>
      <dgm:spPr/>
      <dgm:t>
        <a:bodyPr/>
        <a:lstStyle/>
        <a:p>
          <a:endParaRPr lang="en-IE"/>
        </a:p>
      </dgm:t>
    </dgm:pt>
    <dgm:pt modelId="{DA28ED97-1FAC-4AE4-B4CF-8A45FCABAE0B}" type="sibTrans" cxnId="{EE57D4DB-AFA2-4D57-9789-B632F537AF4C}">
      <dgm:prSet/>
      <dgm:spPr/>
      <dgm:t>
        <a:bodyPr/>
        <a:lstStyle/>
        <a:p>
          <a:endParaRPr lang="en-IE"/>
        </a:p>
      </dgm:t>
    </dgm:pt>
    <dgm:pt modelId="{B44F8054-BB12-48AE-8F2E-DF3D2AD30E8A}">
      <dgm:prSet/>
      <dgm:spPr/>
      <dgm:t>
        <a:bodyPr/>
        <a:lstStyle/>
        <a:p>
          <a:r>
            <a:rPr lang="en-IE" b="1" dirty="0" smtClean="0">
              <a:ln>
                <a:noFill/>
              </a:ln>
              <a:solidFill>
                <a:srgbClr val="FF0000"/>
              </a:solidFill>
            </a:rPr>
            <a:t>Peculiar notions…</a:t>
          </a:r>
          <a:endParaRPr lang="en-IE" b="1" dirty="0">
            <a:ln>
              <a:noFill/>
            </a:ln>
            <a:solidFill>
              <a:srgbClr val="FF0000"/>
            </a:solidFill>
          </a:endParaRPr>
        </a:p>
      </dgm:t>
    </dgm:pt>
    <dgm:pt modelId="{F6635C1A-37D5-4022-B387-B802C956327B}" type="parTrans" cxnId="{B1902F16-CDF8-4C83-93D2-5466090E2F0F}">
      <dgm:prSet/>
      <dgm:spPr/>
      <dgm:t>
        <a:bodyPr/>
        <a:lstStyle/>
        <a:p>
          <a:endParaRPr lang="en-IE"/>
        </a:p>
      </dgm:t>
    </dgm:pt>
    <dgm:pt modelId="{B79CFD4F-F950-4DA9-BC9D-4870881FDA7B}" type="sibTrans" cxnId="{B1902F16-CDF8-4C83-93D2-5466090E2F0F}">
      <dgm:prSet/>
      <dgm:spPr/>
      <dgm:t>
        <a:bodyPr/>
        <a:lstStyle/>
        <a:p>
          <a:endParaRPr lang="en-IE"/>
        </a:p>
      </dgm:t>
    </dgm:pt>
    <dgm:pt modelId="{E9BE1A52-2E4C-4218-8A8B-2ABA1BAC3C5C}" type="pres">
      <dgm:prSet presAssocID="{1B6C2074-0C5B-462C-BF2E-F486D31D0867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91015F0-8D3F-4925-80D5-1F2861CA9914}" type="pres">
      <dgm:prSet presAssocID="{692C8F32-8A48-4800-8DBA-3DB3D0ABB21E}" presName="centerShape" presStyleLbl="node0" presStyleIdx="0" presStyleCnt="1"/>
      <dgm:spPr/>
      <dgm:t>
        <a:bodyPr/>
        <a:lstStyle/>
        <a:p>
          <a:endParaRPr lang="en-IE"/>
        </a:p>
      </dgm:t>
    </dgm:pt>
    <dgm:pt modelId="{489EE6AE-DC99-4856-89F0-F3095A5FEA4D}" type="pres">
      <dgm:prSet presAssocID="{6695D44B-6D67-4C50-AB9E-CDF61F8F4D92}" presName="parTrans" presStyleLbl="sibTrans2D1" presStyleIdx="0" presStyleCnt="7"/>
      <dgm:spPr/>
      <dgm:t>
        <a:bodyPr/>
        <a:lstStyle/>
        <a:p>
          <a:endParaRPr lang="en-IE"/>
        </a:p>
      </dgm:t>
    </dgm:pt>
    <dgm:pt modelId="{1AF8D260-E064-4C55-B04B-AE8228B8F351}" type="pres">
      <dgm:prSet presAssocID="{6695D44B-6D67-4C50-AB9E-CDF61F8F4D92}" presName="connectorText" presStyleLbl="sibTrans2D1" presStyleIdx="0" presStyleCnt="7"/>
      <dgm:spPr/>
      <dgm:t>
        <a:bodyPr/>
        <a:lstStyle/>
        <a:p>
          <a:endParaRPr lang="en-IE"/>
        </a:p>
      </dgm:t>
    </dgm:pt>
    <dgm:pt modelId="{0DEA409C-D6F3-4A11-86B5-FEB35FBD76AB}" type="pres">
      <dgm:prSet presAssocID="{BE34D813-E144-4BF4-A94E-572C9F6F3B6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3B4FBD9-912A-4FE2-8476-66397E86FC1F}" type="pres">
      <dgm:prSet presAssocID="{0F8D55CB-317E-4747-8D88-76DE5AE2A0CA}" presName="parTrans" presStyleLbl="sibTrans2D1" presStyleIdx="1" presStyleCnt="7"/>
      <dgm:spPr/>
      <dgm:t>
        <a:bodyPr/>
        <a:lstStyle/>
        <a:p>
          <a:endParaRPr lang="en-IE"/>
        </a:p>
      </dgm:t>
    </dgm:pt>
    <dgm:pt modelId="{02124CEB-CD40-4901-975A-5582333E293C}" type="pres">
      <dgm:prSet presAssocID="{0F8D55CB-317E-4747-8D88-76DE5AE2A0CA}" presName="connectorText" presStyleLbl="sibTrans2D1" presStyleIdx="1" presStyleCnt="7"/>
      <dgm:spPr/>
      <dgm:t>
        <a:bodyPr/>
        <a:lstStyle/>
        <a:p>
          <a:endParaRPr lang="en-IE"/>
        </a:p>
      </dgm:t>
    </dgm:pt>
    <dgm:pt modelId="{F594BB64-3D4B-4AC1-A9A0-E76ED548EA0E}" type="pres">
      <dgm:prSet presAssocID="{E6F10169-9669-4443-81D7-22751D66B7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CC11EB-4479-4D60-8AAB-BE50BE9AE51E}" type="pres">
      <dgm:prSet presAssocID="{E2B46EB7-CCE7-4568-8EC7-9D1227A92875}" presName="parTrans" presStyleLbl="sibTrans2D1" presStyleIdx="2" presStyleCnt="7"/>
      <dgm:spPr/>
      <dgm:t>
        <a:bodyPr/>
        <a:lstStyle/>
        <a:p>
          <a:endParaRPr lang="en-IE"/>
        </a:p>
      </dgm:t>
    </dgm:pt>
    <dgm:pt modelId="{A4CBF644-A538-465D-87B1-770B28D351D0}" type="pres">
      <dgm:prSet presAssocID="{E2B46EB7-CCE7-4568-8EC7-9D1227A92875}" presName="connectorText" presStyleLbl="sibTrans2D1" presStyleIdx="2" presStyleCnt="7"/>
      <dgm:spPr/>
      <dgm:t>
        <a:bodyPr/>
        <a:lstStyle/>
        <a:p>
          <a:endParaRPr lang="en-IE"/>
        </a:p>
      </dgm:t>
    </dgm:pt>
    <dgm:pt modelId="{2DDF35A1-E130-4E9B-89F2-F81A4D7D1E6C}" type="pres">
      <dgm:prSet presAssocID="{25E68AFB-DEBF-4B66-8D45-D35463C60B6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E55843-3764-443D-A59F-A28671B8687F}" type="pres">
      <dgm:prSet presAssocID="{6B984EC6-E995-4D59-A8C0-7BA22E904919}" presName="parTrans" presStyleLbl="sibTrans2D1" presStyleIdx="3" presStyleCnt="7"/>
      <dgm:spPr/>
      <dgm:t>
        <a:bodyPr/>
        <a:lstStyle/>
        <a:p>
          <a:endParaRPr lang="en-IE"/>
        </a:p>
      </dgm:t>
    </dgm:pt>
    <dgm:pt modelId="{8041F9F9-3969-45CD-95AF-94887F93EA57}" type="pres">
      <dgm:prSet presAssocID="{6B984EC6-E995-4D59-A8C0-7BA22E904919}" presName="connectorText" presStyleLbl="sibTrans2D1" presStyleIdx="3" presStyleCnt="7"/>
      <dgm:spPr/>
      <dgm:t>
        <a:bodyPr/>
        <a:lstStyle/>
        <a:p>
          <a:endParaRPr lang="en-IE"/>
        </a:p>
      </dgm:t>
    </dgm:pt>
    <dgm:pt modelId="{3AE85DD5-7113-408D-A404-32112C6D2491}" type="pres">
      <dgm:prSet presAssocID="{7BC3CE04-5113-44F9-86A5-C130A75F0EA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655FA9-FCEB-4715-A61B-905AFFC3CCE2}" type="pres">
      <dgm:prSet presAssocID="{6BD95A1C-7237-414D-972D-0E22AA56C37C}" presName="parTrans" presStyleLbl="sibTrans2D1" presStyleIdx="4" presStyleCnt="7"/>
      <dgm:spPr/>
      <dgm:t>
        <a:bodyPr/>
        <a:lstStyle/>
        <a:p>
          <a:endParaRPr lang="en-IE"/>
        </a:p>
      </dgm:t>
    </dgm:pt>
    <dgm:pt modelId="{9090DF37-E006-4D04-9AA0-072FAC680D47}" type="pres">
      <dgm:prSet presAssocID="{6BD95A1C-7237-414D-972D-0E22AA56C37C}" presName="connectorText" presStyleLbl="sibTrans2D1" presStyleIdx="4" presStyleCnt="7"/>
      <dgm:spPr/>
      <dgm:t>
        <a:bodyPr/>
        <a:lstStyle/>
        <a:p>
          <a:endParaRPr lang="en-IE"/>
        </a:p>
      </dgm:t>
    </dgm:pt>
    <dgm:pt modelId="{5645B64A-3AFE-49BC-849B-D289858067B7}" type="pres">
      <dgm:prSet presAssocID="{B577AF3F-284C-484E-90BD-A7EE46AA8AA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C523FF6-B0FE-455E-978F-F5D4B5746367}" type="pres">
      <dgm:prSet presAssocID="{B1A43878-48E5-4527-A82B-58DD4769B5E8}" presName="parTrans" presStyleLbl="sibTrans2D1" presStyleIdx="5" presStyleCnt="7"/>
      <dgm:spPr/>
      <dgm:t>
        <a:bodyPr/>
        <a:lstStyle/>
        <a:p>
          <a:endParaRPr lang="en-IE"/>
        </a:p>
      </dgm:t>
    </dgm:pt>
    <dgm:pt modelId="{FDEE6CDA-1060-478A-B689-36D185C161BA}" type="pres">
      <dgm:prSet presAssocID="{B1A43878-48E5-4527-A82B-58DD4769B5E8}" presName="connectorText" presStyleLbl="sibTrans2D1" presStyleIdx="5" presStyleCnt="7"/>
      <dgm:spPr/>
      <dgm:t>
        <a:bodyPr/>
        <a:lstStyle/>
        <a:p>
          <a:endParaRPr lang="en-IE"/>
        </a:p>
      </dgm:t>
    </dgm:pt>
    <dgm:pt modelId="{4E5F6474-D7D8-449D-8B07-99DC9B6E6159}" type="pres">
      <dgm:prSet presAssocID="{589C5872-567E-4AA0-9B13-91A7F00DCDB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3C81DA6-9F79-4CEA-9AAB-7DE99F7A2627}" type="pres">
      <dgm:prSet presAssocID="{F6635C1A-37D5-4022-B387-B802C956327B}" presName="parTrans" presStyleLbl="sibTrans2D1" presStyleIdx="6" presStyleCnt="7"/>
      <dgm:spPr/>
      <dgm:t>
        <a:bodyPr/>
        <a:lstStyle/>
        <a:p>
          <a:endParaRPr lang="en-IE"/>
        </a:p>
      </dgm:t>
    </dgm:pt>
    <dgm:pt modelId="{1D1E0FEB-E125-46BA-8AF9-2DCF8DBBD446}" type="pres">
      <dgm:prSet presAssocID="{F6635C1A-37D5-4022-B387-B802C956327B}" presName="connectorText" presStyleLbl="sibTrans2D1" presStyleIdx="6" presStyleCnt="7"/>
      <dgm:spPr/>
      <dgm:t>
        <a:bodyPr/>
        <a:lstStyle/>
        <a:p>
          <a:endParaRPr lang="en-IE"/>
        </a:p>
      </dgm:t>
    </dgm:pt>
    <dgm:pt modelId="{526795B0-836A-4808-9D42-D955E316E2ED}" type="pres">
      <dgm:prSet presAssocID="{B44F8054-BB12-48AE-8F2E-DF3D2AD30E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22F89A69-D51F-43F3-B458-F344B7BB4776}" type="presOf" srcId="{B1A43878-48E5-4527-A82B-58DD4769B5E8}" destId="{DC523FF6-B0FE-455E-978F-F5D4B5746367}" srcOrd="0" destOrd="0" presId="urn:microsoft.com/office/officeart/2005/8/layout/radial5"/>
    <dgm:cxn modelId="{B3F9EF25-EFB5-4B6A-A435-9F264266AC17}" type="presOf" srcId="{6BD95A1C-7237-414D-972D-0E22AA56C37C}" destId="{9090DF37-E006-4D04-9AA0-072FAC680D47}" srcOrd="1" destOrd="0" presId="urn:microsoft.com/office/officeart/2005/8/layout/radial5"/>
    <dgm:cxn modelId="{511C41F3-C546-41D6-A427-5DA9FF054818}" type="presOf" srcId="{E2B46EB7-CCE7-4568-8EC7-9D1227A92875}" destId="{4ECC11EB-4479-4D60-8AAB-BE50BE9AE51E}" srcOrd="0" destOrd="0" presId="urn:microsoft.com/office/officeart/2005/8/layout/radial5"/>
    <dgm:cxn modelId="{4EA59F9C-D0F9-4030-BB1B-CB9CCAA406CB}" type="presOf" srcId="{E6F10169-9669-4443-81D7-22751D66B755}" destId="{F594BB64-3D4B-4AC1-A9A0-E76ED548EA0E}" srcOrd="0" destOrd="0" presId="urn:microsoft.com/office/officeart/2005/8/layout/radial5"/>
    <dgm:cxn modelId="{7BE20054-3256-4A56-A760-CDF8E620B6A9}" type="presOf" srcId="{6B984EC6-E995-4D59-A8C0-7BA22E904919}" destId="{3FE55843-3764-443D-A59F-A28671B8687F}" srcOrd="0" destOrd="0" presId="urn:microsoft.com/office/officeart/2005/8/layout/radial5"/>
    <dgm:cxn modelId="{BC5E7BE3-284D-4FCB-A8D3-EA43AA451F96}" type="presOf" srcId="{6695D44B-6D67-4C50-AB9E-CDF61F8F4D92}" destId="{489EE6AE-DC99-4856-89F0-F3095A5FEA4D}" srcOrd="0" destOrd="0" presId="urn:microsoft.com/office/officeart/2005/8/layout/radial5"/>
    <dgm:cxn modelId="{80B5FB4B-7A14-490F-A0A0-0BF2982F3FA8}" type="presOf" srcId="{0F8D55CB-317E-4747-8D88-76DE5AE2A0CA}" destId="{02124CEB-CD40-4901-975A-5582333E293C}" srcOrd="1" destOrd="0" presId="urn:microsoft.com/office/officeart/2005/8/layout/radial5"/>
    <dgm:cxn modelId="{4FF3F596-3C4A-48A1-B79D-E7D415F455D6}" type="presOf" srcId="{6B984EC6-E995-4D59-A8C0-7BA22E904919}" destId="{8041F9F9-3969-45CD-95AF-94887F93EA57}" srcOrd="1" destOrd="0" presId="urn:microsoft.com/office/officeart/2005/8/layout/radial5"/>
    <dgm:cxn modelId="{DA3D165E-39E9-4CDA-B55F-E357EB334A90}" type="presOf" srcId="{6BD95A1C-7237-414D-972D-0E22AA56C37C}" destId="{9A655FA9-FCEB-4715-A61B-905AFFC3CCE2}" srcOrd="0" destOrd="0" presId="urn:microsoft.com/office/officeart/2005/8/layout/radial5"/>
    <dgm:cxn modelId="{7C43EC5E-8F82-4D09-AF08-B0C8CADF03C5}" type="presOf" srcId="{7BC3CE04-5113-44F9-86A5-C130A75F0EA9}" destId="{3AE85DD5-7113-408D-A404-32112C6D2491}" srcOrd="0" destOrd="0" presId="urn:microsoft.com/office/officeart/2005/8/layout/radial5"/>
    <dgm:cxn modelId="{ECCEB295-7305-4D7C-B8A1-0F6B0B16508B}" type="presOf" srcId="{0F8D55CB-317E-4747-8D88-76DE5AE2A0CA}" destId="{E3B4FBD9-912A-4FE2-8476-66397E86FC1F}" srcOrd="0" destOrd="0" presId="urn:microsoft.com/office/officeart/2005/8/layout/radial5"/>
    <dgm:cxn modelId="{5877C09E-CAC7-4621-ACA9-61FBE780DFD9}" srcId="{692C8F32-8A48-4800-8DBA-3DB3D0ABB21E}" destId="{25E68AFB-DEBF-4B66-8D45-D35463C60B6A}" srcOrd="2" destOrd="0" parTransId="{E2B46EB7-CCE7-4568-8EC7-9D1227A92875}" sibTransId="{2C2E4BC6-D910-44A9-993C-3B96D06A61B8}"/>
    <dgm:cxn modelId="{B6141C45-F508-4A11-8BAA-FBD28B3DB4E9}" type="presOf" srcId="{1B6C2074-0C5B-462C-BF2E-F486D31D0867}" destId="{E9BE1A52-2E4C-4218-8A8B-2ABA1BAC3C5C}" srcOrd="0" destOrd="0" presId="urn:microsoft.com/office/officeart/2005/8/layout/radial5"/>
    <dgm:cxn modelId="{B1902F16-CDF8-4C83-93D2-5466090E2F0F}" srcId="{692C8F32-8A48-4800-8DBA-3DB3D0ABB21E}" destId="{B44F8054-BB12-48AE-8F2E-DF3D2AD30E8A}" srcOrd="6" destOrd="0" parTransId="{F6635C1A-37D5-4022-B387-B802C956327B}" sibTransId="{B79CFD4F-F950-4DA9-BC9D-4870881FDA7B}"/>
    <dgm:cxn modelId="{96F63CE7-93DD-4A0B-B29C-C70F645C35AB}" type="presOf" srcId="{25E68AFB-DEBF-4B66-8D45-D35463C60B6A}" destId="{2DDF35A1-E130-4E9B-89F2-F81A4D7D1E6C}" srcOrd="0" destOrd="0" presId="urn:microsoft.com/office/officeart/2005/8/layout/radial5"/>
    <dgm:cxn modelId="{F5D2E7BA-E6AE-4BD6-B773-7C76FA1B4111}" type="presOf" srcId="{B1A43878-48E5-4527-A82B-58DD4769B5E8}" destId="{FDEE6CDA-1060-478A-B689-36D185C161BA}" srcOrd="1" destOrd="0" presId="urn:microsoft.com/office/officeart/2005/8/layout/radial5"/>
    <dgm:cxn modelId="{92052958-9B89-4329-9BD7-66A576948333}" srcId="{692C8F32-8A48-4800-8DBA-3DB3D0ABB21E}" destId="{7BC3CE04-5113-44F9-86A5-C130A75F0EA9}" srcOrd="3" destOrd="0" parTransId="{6B984EC6-E995-4D59-A8C0-7BA22E904919}" sibTransId="{FAB6E988-C619-48EE-AF88-1DD969592254}"/>
    <dgm:cxn modelId="{73E398D3-B57A-41C1-9632-0A8EF8890F21}" srcId="{692C8F32-8A48-4800-8DBA-3DB3D0ABB21E}" destId="{B577AF3F-284C-484E-90BD-A7EE46AA8AAE}" srcOrd="4" destOrd="0" parTransId="{6BD95A1C-7237-414D-972D-0E22AA56C37C}" sibTransId="{12B3E03E-520E-4DF6-A052-3723952FE1E4}"/>
    <dgm:cxn modelId="{EE57D4DB-AFA2-4D57-9789-B632F537AF4C}" srcId="{692C8F32-8A48-4800-8DBA-3DB3D0ABB21E}" destId="{589C5872-567E-4AA0-9B13-91A7F00DCDB1}" srcOrd="5" destOrd="0" parTransId="{B1A43878-48E5-4527-A82B-58DD4769B5E8}" sibTransId="{DA28ED97-1FAC-4AE4-B4CF-8A45FCABAE0B}"/>
    <dgm:cxn modelId="{9D40DA73-2B84-4B37-B4EB-2F080977722D}" srcId="{1B6C2074-0C5B-462C-BF2E-F486D31D0867}" destId="{692C8F32-8A48-4800-8DBA-3DB3D0ABB21E}" srcOrd="0" destOrd="0" parTransId="{0E9A28B7-F3A5-4F8B-BE38-846A9A9DBAD7}" sibTransId="{479B296E-C181-4567-80D7-538CF2B4597B}"/>
    <dgm:cxn modelId="{B7F171B4-6A47-45BC-8FBD-2FC72DCA3B1E}" type="presOf" srcId="{F6635C1A-37D5-4022-B387-B802C956327B}" destId="{1D1E0FEB-E125-46BA-8AF9-2DCF8DBBD446}" srcOrd="1" destOrd="0" presId="urn:microsoft.com/office/officeart/2005/8/layout/radial5"/>
    <dgm:cxn modelId="{FA544BF6-FB95-46C0-ACA6-84DC1ECD6F70}" type="presOf" srcId="{B44F8054-BB12-48AE-8F2E-DF3D2AD30E8A}" destId="{526795B0-836A-4808-9D42-D955E316E2ED}" srcOrd="0" destOrd="0" presId="urn:microsoft.com/office/officeart/2005/8/layout/radial5"/>
    <dgm:cxn modelId="{888EA49F-17D9-48CA-9F5E-265F9A579F68}" type="presOf" srcId="{B577AF3F-284C-484E-90BD-A7EE46AA8AAE}" destId="{5645B64A-3AFE-49BC-849B-D289858067B7}" srcOrd="0" destOrd="0" presId="urn:microsoft.com/office/officeart/2005/8/layout/radial5"/>
    <dgm:cxn modelId="{CA395BE1-B4B1-44B3-984D-AD4A73DE0820}" type="presOf" srcId="{E2B46EB7-CCE7-4568-8EC7-9D1227A92875}" destId="{A4CBF644-A538-465D-87B1-770B28D351D0}" srcOrd="1" destOrd="0" presId="urn:microsoft.com/office/officeart/2005/8/layout/radial5"/>
    <dgm:cxn modelId="{7F2CCB0E-7EAC-4DCB-8BC2-BC6F6202B3E8}" type="presOf" srcId="{BE34D813-E144-4BF4-A94E-572C9F6F3B6C}" destId="{0DEA409C-D6F3-4A11-86B5-FEB35FBD76AB}" srcOrd="0" destOrd="0" presId="urn:microsoft.com/office/officeart/2005/8/layout/radial5"/>
    <dgm:cxn modelId="{2F7C207D-10F3-45D4-B0BF-F3231D54A59D}" srcId="{692C8F32-8A48-4800-8DBA-3DB3D0ABB21E}" destId="{BE34D813-E144-4BF4-A94E-572C9F6F3B6C}" srcOrd="0" destOrd="0" parTransId="{6695D44B-6D67-4C50-AB9E-CDF61F8F4D92}" sibTransId="{EEA556F6-0166-4EDC-8DFB-0B6EB73CACC7}"/>
    <dgm:cxn modelId="{CDF0B40D-D799-4A0C-873A-87B8DDA6519D}" type="presOf" srcId="{F6635C1A-37D5-4022-B387-B802C956327B}" destId="{53C81DA6-9F79-4CEA-9AAB-7DE99F7A2627}" srcOrd="0" destOrd="0" presId="urn:microsoft.com/office/officeart/2005/8/layout/radial5"/>
    <dgm:cxn modelId="{EA34FA95-B9D0-428B-AC8D-56A50C91447A}" type="presOf" srcId="{692C8F32-8A48-4800-8DBA-3DB3D0ABB21E}" destId="{191015F0-8D3F-4925-80D5-1F2861CA9914}" srcOrd="0" destOrd="0" presId="urn:microsoft.com/office/officeart/2005/8/layout/radial5"/>
    <dgm:cxn modelId="{75092FF8-0090-418E-99B1-11D20954722B}" srcId="{692C8F32-8A48-4800-8DBA-3DB3D0ABB21E}" destId="{E6F10169-9669-4443-81D7-22751D66B755}" srcOrd="1" destOrd="0" parTransId="{0F8D55CB-317E-4747-8D88-76DE5AE2A0CA}" sibTransId="{5BDA650A-2D0E-4413-9AED-D6E360813691}"/>
    <dgm:cxn modelId="{79F3A1ED-2FE1-4711-9C66-47F16C2E6590}" type="presOf" srcId="{6695D44B-6D67-4C50-AB9E-CDF61F8F4D92}" destId="{1AF8D260-E064-4C55-B04B-AE8228B8F351}" srcOrd="1" destOrd="0" presId="urn:microsoft.com/office/officeart/2005/8/layout/radial5"/>
    <dgm:cxn modelId="{7D426541-C39F-45A3-B279-DA1C44BA5289}" type="presOf" srcId="{589C5872-567E-4AA0-9B13-91A7F00DCDB1}" destId="{4E5F6474-D7D8-449D-8B07-99DC9B6E6159}" srcOrd="0" destOrd="0" presId="urn:microsoft.com/office/officeart/2005/8/layout/radial5"/>
    <dgm:cxn modelId="{329F0566-C151-494A-B114-107F4DF12BB7}" type="presParOf" srcId="{E9BE1A52-2E4C-4218-8A8B-2ABA1BAC3C5C}" destId="{191015F0-8D3F-4925-80D5-1F2861CA9914}" srcOrd="0" destOrd="0" presId="urn:microsoft.com/office/officeart/2005/8/layout/radial5"/>
    <dgm:cxn modelId="{EE1D22E5-6A9C-44F9-A678-2BB6C59F6EBB}" type="presParOf" srcId="{E9BE1A52-2E4C-4218-8A8B-2ABA1BAC3C5C}" destId="{489EE6AE-DC99-4856-89F0-F3095A5FEA4D}" srcOrd="1" destOrd="0" presId="urn:microsoft.com/office/officeart/2005/8/layout/radial5"/>
    <dgm:cxn modelId="{4B44DF2A-0D00-4DD5-981C-79FFCE1284AB}" type="presParOf" srcId="{489EE6AE-DC99-4856-89F0-F3095A5FEA4D}" destId="{1AF8D260-E064-4C55-B04B-AE8228B8F351}" srcOrd="0" destOrd="0" presId="urn:microsoft.com/office/officeart/2005/8/layout/radial5"/>
    <dgm:cxn modelId="{5074229D-767B-4288-B455-9FA8BE72D646}" type="presParOf" srcId="{E9BE1A52-2E4C-4218-8A8B-2ABA1BAC3C5C}" destId="{0DEA409C-D6F3-4A11-86B5-FEB35FBD76AB}" srcOrd="2" destOrd="0" presId="urn:microsoft.com/office/officeart/2005/8/layout/radial5"/>
    <dgm:cxn modelId="{E528F3B1-2D24-4EC2-B582-A48CA5A80406}" type="presParOf" srcId="{E9BE1A52-2E4C-4218-8A8B-2ABA1BAC3C5C}" destId="{E3B4FBD9-912A-4FE2-8476-66397E86FC1F}" srcOrd="3" destOrd="0" presId="urn:microsoft.com/office/officeart/2005/8/layout/radial5"/>
    <dgm:cxn modelId="{DD196267-F005-471A-B8C1-88F79DC2C3B8}" type="presParOf" srcId="{E3B4FBD9-912A-4FE2-8476-66397E86FC1F}" destId="{02124CEB-CD40-4901-975A-5582333E293C}" srcOrd="0" destOrd="0" presId="urn:microsoft.com/office/officeart/2005/8/layout/radial5"/>
    <dgm:cxn modelId="{8F4D4E1D-8109-4537-BE3D-D5D6F0C149B8}" type="presParOf" srcId="{E9BE1A52-2E4C-4218-8A8B-2ABA1BAC3C5C}" destId="{F594BB64-3D4B-4AC1-A9A0-E76ED548EA0E}" srcOrd="4" destOrd="0" presId="urn:microsoft.com/office/officeart/2005/8/layout/radial5"/>
    <dgm:cxn modelId="{2113BC23-5BBB-4E2F-9D23-82623D6C52B7}" type="presParOf" srcId="{E9BE1A52-2E4C-4218-8A8B-2ABA1BAC3C5C}" destId="{4ECC11EB-4479-4D60-8AAB-BE50BE9AE51E}" srcOrd="5" destOrd="0" presId="urn:microsoft.com/office/officeart/2005/8/layout/radial5"/>
    <dgm:cxn modelId="{D5EC52CE-2354-415E-892E-07CA4A76FE7C}" type="presParOf" srcId="{4ECC11EB-4479-4D60-8AAB-BE50BE9AE51E}" destId="{A4CBF644-A538-465D-87B1-770B28D351D0}" srcOrd="0" destOrd="0" presId="urn:microsoft.com/office/officeart/2005/8/layout/radial5"/>
    <dgm:cxn modelId="{D581CA91-89D1-46C4-AF3D-C4769A40B2F2}" type="presParOf" srcId="{E9BE1A52-2E4C-4218-8A8B-2ABA1BAC3C5C}" destId="{2DDF35A1-E130-4E9B-89F2-F81A4D7D1E6C}" srcOrd="6" destOrd="0" presId="urn:microsoft.com/office/officeart/2005/8/layout/radial5"/>
    <dgm:cxn modelId="{B4B2D3D6-0EB5-4CFD-9BC6-57137C97FC38}" type="presParOf" srcId="{E9BE1A52-2E4C-4218-8A8B-2ABA1BAC3C5C}" destId="{3FE55843-3764-443D-A59F-A28671B8687F}" srcOrd="7" destOrd="0" presId="urn:microsoft.com/office/officeart/2005/8/layout/radial5"/>
    <dgm:cxn modelId="{5D6CCC20-7C34-475E-9D94-D18E5E130793}" type="presParOf" srcId="{3FE55843-3764-443D-A59F-A28671B8687F}" destId="{8041F9F9-3969-45CD-95AF-94887F93EA57}" srcOrd="0" destOrd="0" presId="urn:microsoft.com/office/officeart/2005/8/layout/radial5"/>
    <dgm:cxn modelId="{821BBDDD-8F56-447C-BC4B-E7920A77B5F7}" type="presParOf" srcId="{E9BE1A52-2E4C-4218-8A8B-2ABA1BAC3C5C}" destId="{3AE85DD5-7113-408D-A404-32112C6D2491}" srcOrd="8" destOrd="0" presId="urn:microsoft.com/office/officeart/2005/8/layout/radial5"/>
    <dgm:cxn modelId="{3F34407C-61A2-4B1C-AC2C-58288B404036}" type="presParOf" srcId="{E9BE1A52-2E4C-4218-8A8B-2ABA1BAC3C5C}" destId="{9A655FA9-FCEB-4715-A61B-905AFFC3CCE2}" srcOrd="9" destOrd="0" presId="urn:microsoft.com/office/officeart/2005/8/layout/radial5"/>
    <dgm:cxn modelId="{433D49B9-A063-4B67-AEB2-E822A760B028}" type="presParOf" srcId="{9A655FA9-FCEB-4715-A61B-905AFFC3CCE2}" destId="{9090DF37-E006-4D04-9AA0-072FAC680D47}" srcOrd="0" destOrd="0" presId="urn:microsoft.com/office/officeart/2005/8/layout/radial5"/>
    <dgm:cxn modelId="{11C0D475-D8C4-4B68-88D6-4E3B8616573B}" type="presParOf" srcId="{E9BE1A52-2E4C-4218-8A8B-2ABA1BAC3C5C}" destId="{5645B64A-3AFE-49BC-849B-D289858067B7}" srcOrd="10" destOrd="0" presId="urn:microsoft.com/office/officeart/2005/8/layout/radial5"/>
    <dgm:cxn modelId="{84DD5AE1-53C0-4C8D-9647-3F0D9011EC83}" type="presParOf" srcId="{E9BE1A52-2E4C-4218-8A8B-2ABA1BAC3C5C}" destId="{DC523FF6-B0FE-455E-978F-F5D4B5746367}" srcOrd="11" destOrd="0" presId="urn:microsoft.com/office/officeart/2005/8/layout/radial5"/>
    <dgm:cxn modelId="{AAA1D3B8-5B35-4C35-893E-B643F32F2B67}" type="presParOf" srcId="{DC523FF6-B0FE-455E-978F-F5D4B5746367}" destId="{FDEE6CDA-1060-478A-B689-36D185C161BA}" srcOrd="0" destOrd="0" presId="urn:microsoft.com/office/officeart/2005/8/layout/radial5"/>
    <dgm:cxn modelId="{C788B605-B391-46A0-B9CB-5297C408EC5E}" type="presParOf" srcId="{E9BE1A52-2E4C-4218-8A8B-2ABA1BAC3C5C}" destId="{4E5F6474-D7D8-449D-8B07-99DC9B6E6159}" srcOrd="12" destOrd="0" presId="urn:microsoft.com/office/officeart/2005/8/layout/radial5"/>
    <dgm:cxn modelId="{47762F83-02B0-4389-A7EE-A0164E9575AD}" type="presParOf" srcId="{E9BE1A52-2E4C-4218-8A8B-2ABA1BAC3C5C}" destId="{53C81DA6-9F79-4CEA-9AAB-7DE99F7A2627}" srcOrd="13" destOrd="0" presId="urn:microsoft.com/office/officeart/2005/8/layout/radial5"/>
    <dgm:cxn modelId="{4EAAD31B-40F0-4434-A860-CB948742A716}" type="presParOf" srcId="{53C81DA6-9F79-4CEA-9AAB-7DE99F7A2627}" destId="{1D1E0FEB-E125-46BA-8AF9-2DCF8DBBD446}" srcOrd="0" destOrd="0" presId="urn:microsoft.com/office/officeart/2005/8/layout/radial5"/>
    <dgm:cxn modelId="{8783D06F-3C87-496F-9FE3-EE6415FBFA6F}" type="presParOf" srcId="{E9BE1A52-2E4C-4218-8A8B-2ABA1BAC3C5C}" destId="{526795B0-836A-4808-9D42-D955E316E2E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015F0-8D3F-4925-80D5-1F2861CA9914}">
      <dsp:nvSpPr>
        <dsp:cNvPr id="0" name=""/>
        <dsp:cNvSpPr/>
      </dsp:nvSpPr>
      <dsp:spPr>
        <a:xfrm>
          <a:off x="4010754" y="3431160"/>
          <a:ext cx="2635675" cy="2635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500" b="1" kern="1200" dirty="0" smtClean="0">
              <a:solidFill>
                <a:srgbClr val="FF0000"/>
              </a:solidFill>
            </a:rPr>
            <a:t>Love</a:t>
          </a:r>
          <a:endParaRPr lang="en-IE" sz="6500" b="1" kern="1200" dirty="0">
            <a:solidFill>
              <a:srgbClr val="FF0000"/>
            </a:solidFill>
          </a:endParaRPr>
        </a:p>
      </dsp:txBody>
      <dsp:txXfrm>
        <a:off x="4396740" y="3817146"/>
        <a:ext cx="1863703" cy="1863703"/>
      </dsp:txXfrm>
    </dsp:sp>
    <dsp:sp modelId="{489EE6AE-DC99-4856-89F0-F3095A5FEA4D}">
      <dsp:nvSpPr>
        <dsp:cNvPr id="0" name=""/>
        <dsp:cNvSpPr/>
      </dsp:nvSpPr>
      <dsp:spPr>
        <a:xfrm rot="16200000">
          <a:off x="5049564" y="2472423"/>
          <a:ext cx="558054" cy="896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/>
        </a:p>
      </dsp:txBody>
      <dsp:txXfrm>
        <a:off x="5133272" y="2735357"/>
        <a:ext cx="390638" cy="537677"/>
      </dsp:txXfrm>
    </dsp:sp>
    <dsp:sp modelId="{0DEA409C-D6F3-4A11-86B5-FEB35FBD76AB}">
      <dsp:nvSpPr>
        <dsp:cNvPr id="0" name=""/>
        <dsp:cNvSpPr/>
      </dsp:nvSpPr>
      <dsp:spPr>
        <a:xfrm>
          <a:off x="4142537" y="6118"/>
          <a:ext cx="2372108" cy="23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FF0000"/>
              </a:solidFill>
            </a:rPr>
            <a:t>Culture</a:t>
          </a:r>
          <a:endParaRPr lang="en-IE" sz="2800" b="1" kern="1200" dirty="0">
            <a:solidFill>
              <a:srgbClr val="FF0000"/>
            </a:solidFill>
          </a:endParaRPr>
        </a:p>
      </dsp:txBody>
      <dsp:txXfrm>
        <a:off x="4489924" y="353505"/>
        <a:ext cx="1677334" cy="1677334"/>
      </dsp:txXfrm>
    </dsp:sp>
    <dsp:sp modelId="{E3B4FBD9-912A-4FE2-8476-66397E86FC1F}">
      <dsp:nvSpPr>
        <dsp:cNvPr id="0" name=""/>
        <dsp:cNvSpPr/>
      </dsp:nvSpPr>
      <dsp:spPr>
        <a:xfrm rot="13114286">
          <a:off x="3619977" y="3160876"/>
          <a:ext cx="558054" cy="896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/>
        </a:p>
      </dsp:txBody>
      <dsp:txXfrm rot="10800000">
        <a:off x="3769131" y="3392293"/>
        <a:ext cx="390638" cy="537677"/>
      </dsp:txXfrm>
    </dsp:sp>
    <dsp:sp modelId="{F594BB64-3D4B-4AC1-A9A0-E76ED548EA0E}">
      <dsp:nvSpPr>
        <dsp:cNvPr id="0" name=""/>
        <dsp:cNvSpPr/>
      </dsp:nvSpPr>
      <dsp:spPr>
        <a:xfrm>
          <a:off x="1361699" y="1345300"/>
          <a:ext cx="2372108" cy="23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FF0000"/>
              </a:solidFill>
            </a:rPr>
            <a:t>Possession</a:t>
          </a:r>
          <a:endParaRPr lang="en-IE" sz="2800" b="1" kern="1200" dirty="0">
            <a:solidFill>
              <a:srgbClr val="FF0000"/>
            </a:solidFill>
          </a:endParaRPr>
        </a:p>
      </dsp:txBody>
      <dsp:txXfrm>
        <a:off x="1709086" y="1692687"/>
        <a:ext cx="1677334" cy="1677334"/>
      </dsp:txXfrm>
    </dsp:sp>
    <dsp:sp modelId="{4ECC11EB-4479-4D60-8AAB-BE50BE9AE51E}">
      <dsp:nvSpPr>
        <dsp:cNvPr id="0" name=""/>
        <dsp:cNvSpPr/>
      </dsp:nvSpPr>
      <dsp:spPr>
        <a:xfrm rot="10028571">
          <a:off x="3266898" y="4707815"/>
          <a:ext cx="558054" cy="896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/>
        </a:p>
      </dsp:txBody>
      <dsp:txXfrm rot="10800000">
        <a:off x="3432215" y="4868414"/>
        <a:ext cx="390638" cy="537677"/>
      </dsp:txXfrm>
    </dsp:sp>
    <dsp:sp modelId="{2DDF35A1-E130-4E9B-89F2-F81A4D7D1E6C}">
      <dsp:nvSpPr>
        <dsp:cNvPr id="0" name=""/>
        <dsp:cNvSpPr/>
      </dsp:nvSpPr>
      <dsp:spPr>
        <a:xfrm>
          <a:off x="674889" y="4354412"/>
          <a:ext cx="2372108" cy="23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FF0000"/>
              </a:solidFill>
            </a:rPr>
            <a:t>Abuse</a:t>
          </a:r>
          <a:endParaRPr lang="en-IE" sz="2800" b="1" kern="1200" dirty="0">
            <a:solidFill>
              <a:srgbClr val="FF0000"/>
            </a:solidFill>
          </a:endParaRPr>
        </a:p>
      </dsp:txBody>
      <dsp:txXfrm>
        <a:off x="1022276" y="4701799"/>
        <a:ext cx="1677334" cy="1677334"/>
      </dsp:txXfrm>
    </dsp:sp>
    <dsp:sp modelId="{3FE55843-3764-443D-A59F-A28671B8687F}">
      <dsp:nvSpPr>
        <dsp:cNvPr id="0" name=""/>
        <dsp:cNvSpPr/>
      </dsp:nvSpPr>
      <dsp:spPr>
        <a:xfrm rot="6942857">
          <a:off x="4256203" y="5948365"/>
          <a:ext cx="558054" cy="896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/>
        </a:p>
      </dsp:txBody>
      <dsp:txXfrm rot="10800000">
        <a:off x="4376231" y="6052173"/>
        <a:ext cx="390638" cy="537677"/>
      </dsp:txXfrm>
    </dsp:sp>
    <dsp:sp modelId="{3AE85DD5-7113-408D-A404-32112C6D2491}">
      <dsp:nvSpPr>
        <dsp:cNvPr id="0" name=""/>
        <dsp:cNvSpPr/>
      </dsp:nvSpPr>
      <dsp:spPr>
        <a:xfrm>
          <a:off x="2599289" y="6767533"/>
          <a:ext cx="2372108" cy="23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FF0000"/>
              </a:solidFill>
            </a:rPr>
            <a:t>True Love</a:t>
          </a:r>
          <a:endParaRPr lang="en-IE" sz="2800" b="1" kern="1200" dirty="0">
            <a:solidFill>
              <a:srgbClr val="FF0000"/>
            </a:solidFill>
          </a:endParaRPr>
        </a:p>
      </dsp:txBody>
      <dsp:txXfrm>
        <a:off x="2946676" y="7114920"/>
        <a:ext cx="1677334" cy="1677334"/>
      </dsp:txXfrm>
    </dsp:sp>
    <dsp:sp modelId="{9A655FA9-FCEB-4715-A61B-905AFFC3CCE2}">
      <dsp:nvSpPr>
        <dsp:cNvPr id="0" name=""/>
        <dsp:cNvSpPr/>
      </dsp:nvSpPr>
      <dsp:spPr>
        <a:xfrm rot="3857143">
          <a:off x="5842925" y="5948365"/>
          <a:ext cx="558054" cy="896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/>
        </a:p>
      </dsp:txBody>
      <dsp:txXfrm>
        <a:off x="5890313" y="6052173"/>
        <a:ext cx="390638" cy="537677"/>
      </dsp:txXfrm>
    </dsp:sp>
    <dsp:sp modelId="{5645B64A-3AFE-49BC-849B-D289858067B7}">
      <dsp:nvSpPr>
        <dsp:cNvPr id="0" name=""/>
        <dsp:cNvSpPr/>
      </dsp:nvSpPr>
      <dsp:spPr>
        <a:xfrm>
          <a:off x="5685786" y="6767533"/>
          <a:ext cx="2372108" cy="23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FF0000"/>
              </a:solidFill>
            </a:rPr>
            <a:t>Lust</a:t>
          </a:r>
          <a:endParaRPr lang="en-IE" sz="2800" b="1" kern="1200" dirty="0">
            <a:solidFill>
              <a:srgbClr val="FF0000"/>
            </a:solidFill>
          </a:endParaRPr>
        </a:p>
      </dsp:txBody>
      <dsp:txXfrm>
        <a:off x="6033173" y="7114920"/>
        <a:ext cx="1677334" cy="1677334"/>
      </dsp:txXfrm>
    </dsp:sp>
    <dsp:sp modelId="{DC523FF6-B0FE-455E-978F-F5D4B5746367}">
      <dsp:nvSpPr>
        <dsp:cNvPr id="0" name=""/>
        <dsp:cNvSpPr/>
      </dsp:nvSpPr>
      <dsp:spPr>
        <a:xfrm rot="771429">
          <a:off x="6832230" y="4707815"/>
          <a:ext cx="558054" cy="896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/>
        </a:p>
      </dsp:txBody>
      <dsp:txXfrm>
        <a:off x="6834329" y="4868414"/>
        <a:ext cx="390638" cy="537677"/>
      </dsp:txXfrm>
    </dsp:sp>
    <dsp:sp modelId="{4E5F6474-D7D8-449D-8B07-99DC9B6E6159}">
      <dsp:nvSpPr>
        <dsp:cNvPr id="0" name=""/>
        <dsp:cNvSpPr/>
      </dsp:nvSpPr>
      <dsp:spPr>
        <a:xfrm>
          <a:off x="7610186" y="4354412"/>
          <a:ext cx="2372108" cy="23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>
              <a:ln>
                <a:noFill/>
              </a:ln>
              <a:solidFill>
                <a:srgbClr val="FF0000"/>
              </a:solidFill>
            </a:rPr>
            <a:t>Social advance</a:t>
          </a:r>
          <a:endParaRPr lang="en-IE" sz="2400" b="1" kern="1200" dirty="0">
            <a:ln>
              <a:noFill/>
            </a:ln>
            <a:solidFill>
              <a:srgbClr val="FF0000"/>
            </a:solidFill>
          </a:endParaRPr>
        </a:p>
      </dsp:txBody>
      <dsp:txXfrm>
        <a:off x="7957573" y="4701799"/>
        <a:ext cx="1677334" cy="1677334"/>
      </dsp:txXfrm>
    </dsp:sp>
    <dsp:sp modelId="{53C81DA6-9F79-4CEA-9AAB-7DE99F7A2627}">
      <dsp:nvSpPr>
        <dsp:cNvPr id="0" name=""/>
        <dsp:cNvSpPr/>
      </dsp:nvSpPr>
      <dsp:spPr>
        <a:xfrm rot="19285714">
          <a:off x="6479151" y="3160876"/>
          <a:ext cx="558054" cy="896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kern="1200"/>
        </a:p>
      </dsp:txBody>
      <dsp:txXfrm>
        <a:off x="6497413" y="3392293"/>
        <a:ext cx="390638" cy="537677"/>
      </dsp:txXfrm>
    </dsp:sp>
    <dsp:sp modelId="{526795B0-836A-4808-9D42-D955E316E2ED}">
      <dsp:nvSpPr>
        <dsp:cNvPr id="0" name=""/>
        <dsp:cNvSpPr/>
      </dsp:nvSpPr>
      <dsp:spPr>
        <a:xfrm>
          <a:off x="6923376" y="1345300"/>
          <a:ext cx="2372108" cy="23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ln>
                <a:noFill/>
              </a:ln>
              <a:solidFill>
                <a:srgbClr val="FF0000"/>
              </a:solidFill>
            </a:rPr>
            <a:t>Peculiar notions…</a:t>
          </a:r>
          <a:endParaRPr lang="en-IE" sz="2800" b="1" kern="1200" dirty="0">
            <a:ln>
              <a:noFill/>
            </a:ln>
            <a:solidFill>
              <a:srgbClr val="FF0000"/>
            </a:solidFill>
          </a:endParaRPr>
        </a:p>
      </dsp:txBody>
      <dsp:txXfrm>
        <a:off x="7270763" y="1692687"/>
        <a:ext cx="1677334" cy="167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958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699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209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358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033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9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22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687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849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393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9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F2AC-1007-4459-A854-4B75D05AC872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E1DD-500F-47DD-BF16-39CC3E5099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21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ie/url?sa=t&amp;rct=j&amp;q=&amp;esrc=s&amp;source=images&amp;cd=&amp;cad=rja&amp;ved=0CAQQjRw&amp;url=http://commons.wikimedia.org/wiki/File:Love_heart_uidaodjsdsew.gif&amp;ei=i9ULU_DSAcPR7AahqoEY&amp;usg=AFQjCNHOcH5FWI-pRIJWZGlXWVYjR--DJw&amp;sig2=Eh2cDOA4ufoL2Gf3xm9mbw&amp;bvm=bv.61725948,d.ZG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Theme of Love (and Lust)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rgbClr val="00FF00"/>
                  </a:solidFill>
                </a:ln>
                <a:solidFill>
                  <a:schemeClr val="tx1"/>
                </a:solidFill>
              </a:rPr>
              <a:t>- Othello</a:t>
            </a:r>
            <a:endParaRPr lang="en-IE" b="1" dirty="0">
              <a:ln>
                <a:solidFill>
                  <a:srgbClr val="00FF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9" l="0" r="100000">
                        <a14:foregroundMark x1="35510" y1="29612" x2="51837" y2="23301"/>
                        <a14:foregroundMark x1="35102" y1="28155" x2="51837" y2="20874"/>
                        <a14:foregroundMark x1="35102" y1="33981" x2="51020" y2="27670"/>
                        <a14:foregroundMark x1="34694" y1="49029" x2="65306" y2="34951"/>
                        <a14:foregroundMark x1="36735" y1="66505" x2="71429" y2="51942"/>
                        <a14:foregroundMark x1="35510" y1="61165" x2="37959" y2="70388"/>
                        <a14:foregroundMark x1="61224" y1="50971" x2="47347" y2="58738"/>
                        <a14:backgroundMark x1="64490" y1="15049" x2="78367" y2="38350"/>
                        <a14:backgroundMark x1="37959" y1="35922" x2="55510" y2="30583"/>
                        <a14:backgroundMark x1="35918" y1="55340" x2="62041" y2="46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93271"/>
            <a:ext cx="7215485" cy="606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This relationship reaches the pinnacle of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possessive behaviour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when Brabantio charges Desdemona to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choose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 between him and her new husband. He asks:</a:t>
            </a:r>
            <a:r>
              <a:rPr lang="en-IE" dirty="0" smtClean="0"/>
              <a:t>	</a:t>
            </a:r>
          </a:p>
          <a:p>
            <a:pPr marL="0" indent="0">
              <a:buNone/>
            </a:pP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‘Where most you owe obedience?’</a:t>
            </a:r>
          </a:p>
          <a:p>
            <a:endParaRPr lang="en-IE" b="1" i="1" dirty="0"/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Upon her (logical)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choice of Othello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; Brabantio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disowns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his daughter: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‘God </a:t>
            </a:r>
            <a:r>
              <a:rPr lang="en-IE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bu’y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, I ha’ done. I had rather adopt a 	child than get it’.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018265">
            <a:off x="1096318" y="750780"/>
            <a:ext cx="6850611" cy="2062103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Brabantio’s love for Desdemona is quite conditional. Not only does he keep her ‘locked up’, but he is unwilling to share her with ANY man!!</a:t>
            </a:r>
            <a:endParaRPr lang="en-IE" sz="32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UPRwJhx5swe9oUJf1QoQQ5uiT-uEiKKo_R61IAW2IRc7p84QyG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5" l="0" r="100000">
                        <a14:foregroundMark x1="4800" y1="63366" x2="7600" y2="66337"/>
                        <a14:foregroundMark x1="18400" y1="80693" x2="21200" y2="86634"/>
                        <a14:foregroundMark x1="88000" y1="64851" x2="93600" y2="67327"/>
                        <a14:foregroundMark x1="36800" y1="3465" x2="38400" y2="6436"/>
                        <a14:foregroundMark x1="70400" y1="82673" x2="72800" y2="85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90702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5482"/>
            <a:ext cx="5112568" cy="5112568"/>
          </a:xfrm>
          <a:prstGeom prst="rect">
            <a:avLst/>
          </a:prstGeom>
          <a:solidFill>
            <a:srgbClr val="000000">
              <a:shade val="9500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True Love</a:t>
            </a:r>
            <a:endParaRPr lang="en-IE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445224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However, we are also given a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strong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and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admirable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show of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true love </a:t>
            </a:r>
            <a:r>
              <a:rPr lang="en-IE" dirty="0" smtClean="0"/>
              <a:t>in the guise of the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relationship of Othello and Desdemona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/>
              <a:t>To begin with, the couple have exceptionally affectionate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pet names </a:t>
            </a:r>
            <a:r>
              <a:rPr lang="en-IE" dirty="0" smtClean="0"/>
              <a:t>for one another:</a:t>
            </a:r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honey’,</a:t>
            </a: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 my sweet’, </a:t>
            </a:r>
            <a:r>
              <a:rPr lang="en-IE" dirty="0"/>
              <a:t>and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 my fair warrior’.</a:t>
            </a:r>
          </a:p>
          <a:p>
            <a:pPr marL="0" indent="0">
              <a:buNone/>
            </a:pPr>
            <a:r>
              <a:rPr lang="en-IE" dirty="0" smtClean="0"/>
              <a:t>					(Othello ↑)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‘My dear Othello!’</a:t>
            </a:r>
            <a:r>
              <a:rPr lang="en-IE" b="1" i="1" dirty="0" smtClean="0"/>
              <a:t>	</a:t>
            </a:r>
            <a:r>
              <a:rPr lang="en-IE" dirty="0" smtClean="0"/>
              <a:t>(Desdemona)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78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1" y="0"/>
            <a:ext cx="91935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Othello trusts his wife so much that he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places his life in her hands: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‘Let her speak of me before her father . If you 	do find me foul in her report …let your 	sentence even fall upon my life’.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This couple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cannot bear to be away from one another: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 did love the Moor to live with him’.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(goes to 	war with him)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49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What is even more revealing is that this couple fully believe that they are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as happy as they could ever be.</a:t>
            </a:r>
            <a:r>
              <a:rPr lang="en-IE" dirty="0" smtClean="0"/>
              <a:t>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They see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their future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as a combined one: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‘Heaven forbid but that our loves and 	comforts should increase, even as our days 	do 	grow’.</a:t>
            </a:r>
            <a:r>
              <a:rPr lang="en-IE" b="1" i="1" dirty="0" smtClean="0"/>
              <a:t>	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(Desdemona)</a:t>
            </a:r>
            <a:endParaRPr lang="en-IE" b="1" i="1" dirty="0" smtClean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 I were to die, ‘twere now to be most 	happy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’.	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(Othello)</a:t>
            </a:r>
            <a:endParaRPr lang="en-IE" b="1" i="1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 rot="20395247">
            <a:off x="1616907" y="2394480"/>
            <a:ext cx="5544616" cy="138499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This would seem to be the perfect example of the truest and purest of loves….BUT….</a:t>
            </a:r>
            <a:endParaRPr lang="en-IE" sz="28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Peculiar foundations…Love or awe?</a:t>
            </a:r>
            <a:endParaRPr lang="en-IE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5677506" cy="4236293"/>
          </a:xfrm>
          <a:prstGeom prst="rect">
            <a:avLst/>
          </a:prstGeom>
          <a:solidFill>
            <a:srgbClr val="000000">
              <a:shade val="9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hreePt" dir="t"/>
          </a:scene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400600"/>
          </a:xfrm>
        </p:spPr>
        <p:txBody>
          <a:bodyPr/>
          <a:lstStyle/>
          <a:p>
            <a:r>
              <a:rPr lang="en-IE" dirty="0" smtClean="0"/>
              <a:t>One question that MUST be asked of this couple is whether they are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really in love?</a:t>
            </a:r>
            <a:r>
              <a:rPr lang="en-IE" dirty="0" smtClean="0"/>
              <a:t> There relationship seems to have some very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questionable foundations.</a:t>
            </a:r>
          </a:p>
          <a:p>
            <a:endParaRPr lang="en-IE" dirty="0"/>
          </a:p>
          <a:p>
            <a:r>
              <a:rPr lang="en-IE" dirty="0" smtClean="0"/>
              <a:t>Desdemona seems to have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fallen for this ‘exotic’ stranger.</a:t>
            </a:r>
            <a:r>
              <a:rPr lang="en-IE" dirty="0" smtClean="0"/>
              <a:t> She would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‘With a greedy ear devour up my discourse’.</a:t>
            </a:r>
            <a:endParaRPr lang="en-IE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95009">
            <a:off x="992188" y="2156940"/>
            <a:ext cx="6480720" cy="156966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As we all know; the novelty factor will eventually wear off. Any real relationship MUST have more.</a:t>
            </a:r>
            <a:endParaRPr lang="en-IE" sz="32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891" l="0" r="98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2867"/>
            <a:ext cx="6462067" cy="57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/>
          <a:lstStyle/>
          <a:p>
            <a:r>
              <a:rPr lang="en-IE" dirty="0" smtClean="0"/>
              <a:t>Similarly, Othello seems to have liked the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attention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and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pity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that he received. It is as though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he wants to be mothered!!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‘She loved me for the dangers I had </a:t>
            </a:r>
            <a:r>
              <a:rPr lang="en-IE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pass’d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, 	and I loved her that she did pity them’.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IE" dirty="0" smtClean="0"/>
              <a:t>This is a very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flimsy basis for ‘love’. </a:t>
            </a:r>
            <a:r>
              <a:rPr lang="en-IE" dirty="0" smtClean="0"/>
              <a:t>Novelty will always wear off. True love requires a deeper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spiritual connection.</a:t>
            </a:r>
            <a:endParaRPr lang="en-IE" b="1" u="sng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775808">
            <a:off x="1496001" y="578652"/>
            <a:ext cx="5040560" cy="138499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You can equally discuss this under the heading of </a:t>
            </a:r>
            <a:r>
              <a:rPr lang="en-IE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‘forbidden love’.</a:t>
            </a:r>
            <a:endParaRPr lang="en-IE" sz="28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461" y1="47143" x2="31120" y2="49524"/>
                        <a14:foregroundMark x1="24481" y1="16190" x2="43983" y2="14286"/>
                        <a14:foregroundMark x1="20747" y1="13810" x2="17012" y2="30952"/>
                        <a14:foregroundMark x1="26556" y1="26190" x2="38174" y2="37619"/>
                        <a14:foregroundMark x1="38589" y1="20952" x2="36515" y2="37619"/>
                        <a14:foregroundMark x1="56432" y1="60476" x2="63900" y2="56667"/>
                        <a14:foregroundMark x1="59751" y1="64762" x2="70124" y2="25714"/>
                        <a14:foregroundMark x1="82988" y1="35238" x2="74689" y2="96190"/>
                        <a14:foregroundMark x1="86307" y1="70952" x2="85062" y2="7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06"/>
            <a:ext cx="9144000" cy="690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What also should be highlighted is Othello’s bizarre and</a:t>
            </a:r>
            <a:r>
              <a:rPr lang="en-IE" dirty="0" smtClean="0"/>
              <a:t>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vain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protests against Desdemona’s seeming</a:t>
            </a:r>
            <a:r>
              <a:rPr lang="en-IE" dirty="0" smtClean="0"/>
              <a:t>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infidelity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.</a:t>
            </a:r>
            <a:r>
              <a:rPr lang="en-IE" dirty="0" smtClean="0"/>
              <a:t> </a:t>
            </a:r>
          </a:p>
          <a:p>
            <a:endParaRPr lang="en-IE" dirty="0"/>
          </a:p>
          <a:p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SHARING HER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does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bother him</a:t>
            </a:r>
            <a:r>
              <a:rPr lang="en-IE" dirty="0" smtClean="0"/>
              <a:t>; </a:t>
            </a:r>
            <a:r>
              <a:rPr lang="en-IE" dirty="0" smtClean="0"/>
              <a:t>but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it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is his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reputation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and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troubled mind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that affects him most. We see this when he roars: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‘Cuckold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me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? I will chop her into messes!’</a:t>
            </a:r>
          </a:p>
        </p:txBody>
      </p:sp>
      <p:sp>
        <p:nvSpPr>
          <p:cNvPr id="4" name="TextBox 3"/>
          <p:cNvSpPr txBox="1"/>
          <p:nvPr/>
        </p:nvSpPr>
        <p:spPr>
          <a:xfrm rot="21371020">
            <a:off x="1905593" y="5080901"/>
            <a:ext cx="6408712" cy="138499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It </a:t>
            </a:r>
            <a:r>
              <a:rPr lang="en-IE" sz="2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would seem that he is more affected that 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ANYONE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IE" sz="2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would dare </a:t>
            </a:r>
            <a:r>
              <a:rPr lang="en-IE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make him look stupid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. His 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image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concerns him more!!</a:t>
            </a:r>
            <a:endParaRPr lang="en-IE" sz="28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4090"/>
            <a:ext cx="5184575" cy="688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He that is </a:t>
            </a:r>
            <a:r>
              <a:rPr lang="en-IE" b="1" i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robb’d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, not wanting what is </a:t>
            </a:r>
            <a:r>
              <a:rPr lang="en-IE" b="1" i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stol’n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, 	let him not </a:t>
            </a:r>
            <a:r>
              <a:rPr lang="en-IE" b="1" i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know’t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and he’s not robbed at all’.</a:t>
            </a:r>
          </a:p>
          <a:p>
            <a:pPr marL="0" indent="0">
              <a:buNone/>
            </a:pPr>
            <a:r>
              <a:rPr lang="en-IE" b="1" i="1" dirty="0"/>
              <a:t>	</a:t>
            </a:r>
            <a:endParaRPr lang="en-IE" b="1" i="1" dirty="0" smtClean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 had been happy if the general camp, 	</a:t>
            </a:r>
            <a:r>
              <a:rPr lang="en-IE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pioners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and all, had tasted her sweet body, so 	I had nothing known’. </a:t>
            </a:r>
            <a:r>
              <a:rPr lang="en-IE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(Ignorance is bliss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)</a:t>
            </a:r>
            <a:endParaRPr lang="en-IE" b="1" i="1" dirty="0" smtClean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This is a very poor sign as he is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more concerned with his peace of mind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that the fact that he is in a broken marriage. </a:t>
            </a:r>
          </a:p>
          <a:p>
            <a:endParaRPr lang="en-IE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It is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no great wonder that Iago easily plies them apart.</a:t>
            </a:r>
            <a:endParaRPr lang="en-IE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2"/>
            <a:ext cx="9144000" cy="68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Abusive Love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r>
              <a:rPr lang="en-IE" dirty="0" smtClean="0">
                <a:solidFill>
                  <a:srgbClr val="00FF00"/>
                </a:solidFill>
              </a:rPr>
              <a:t>It is said that it is the people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closest to us that we hurt the most</a:t>
            </a:r>
            <a:r>
              <a:rPr lang="en-IE" dirty="0" smtClean="0">
                <a:solidFill>
                  <a:srgbClr val="00FF00"/>
                </a:solidFill>
              </a:rPr>
              <a:t>. This is very true in the case of Iago and Emelia (although it is debatable whether they are close in any capacity!).</a:t>
            </a:r>
          </a:p>
          <a:p>
            <a:endParaRPr lang="en-IE" dirty="0">
              <a:solidFill>
                <a:srgbClr val="00FF00"/>
              </a:solidFill>
            </a:endParaRPr>
          </a:p>
          <a:p>
            <a:r>
              <a:rPr lang="en-IE" dirty="0" smtClean="0">
                <a:solidFill>
                  <a:srgbClr val="00FF00"/>
                </a:solidFill>
              </a:rPr>
              <a:t>In Iago’s case; he has nothing but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abuse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>
                <a:solidFill>
                  <a:srgbClr val="00FF00"/>
                </a:solidFill>
              </a:rPr>
              <a:t>and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insults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>
                <a:solidFill>
                  <a:srgbClr val="00FF00"/>
                </a:solidFill>
              </a:rPr>
              <a:t>for his wife: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15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0"/>
            <a:ext cx="9164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i="1" dirty="0" smtClean="0">
                <a:solidFill>
                  <a:srgbClr val="FF0000"/>
                </a:solidFill>
              </a:rPr>
              <a:t>	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‘A thing for me? It is a common thing… to 	have 	a foolish wife’.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	‘How now, what do you here alone?’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endParaRPr lang="en-IE" dirty="0" smtClean="0"/>
          </a:p>
          <a:p>
            <a:r>
              <a:rPr lang="en-IE" dirty="0" smtClean="0"/>
              <a:t>While it is meant in jest, Iago continues to poke insult at Emelia; even when the poor woman is minding her own business: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‘You rise to play, and go to bed to work’.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endParaRPr lang="en-IE" b="1" i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98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Introduction </a:t>
            </a:r>
            <a:endParaRPr lang="en-IE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r>
              <a:rPr lang="en-IE" dirty="0" smtClean="0"/>
              <a:t>There are many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different types of ‘love’ </a:t>
            </a:r>
            <a:r>
              <a:rPr lang="en-IE" dirty="0" smtClean="0"/>
              <a:t>in the world; and many different kinds of relationships.</a:t>
            </a:r>
          </a:p>
          <a:p>
            <a:endParaRPr lang="en-IE" dirty="0"/>
          </a:p>
          <a:p>
            <a:r>
              <a:rPr lang="en-IE" dirty="0" smtClean="0"/>
              <a:t>In Othello we are exposed to many of these kinds of variations.</a:t>
            </a:r>
          </a:p>
          <a:p>
            <a:endParaRPr lang="en-IE" dirty="0"/>
          </a:p>
          <a:p>
            <a:r>
              <a:rPr lang="en-IE" dirty="0" smtClean="0"/>
              <a:t>Some are quite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positive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and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admirable</a:t>
            </a:r>
            <a:r>
              <a:rPr lang="en-IE" dirty="0" smtClean="0"/>
              <a:t>; while others are both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negative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IE" dirty="0" smtClean="0"/>
              <a:t>and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disturbing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 rot="20867814">
            <a:off x="1748860" y="1631475"/>
            <a:ext cx="5604191" cy="1200329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No relationship is exclusive to one ‘</a:t>
            </a:r>
            <a:r>
              <a:rPr lang="en-IE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label’.</a:t>
            </a:r>
            <a:endParaRPr lang="en-IE" sz="3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60" y="2667000"/>
            <a:ext cx="5463480" cy="364232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hreePt" dir="t"/>
          </a:scene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/>
              <a:t>The most obvious abuse of all in this relationship is the fact that he </a:t>
            </a:r>
            <a:r>
              <a:rPr lang="en-IE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threatens her</a:t>
            </a:r>
            <a:r>
              <a:rPr lang="en-IE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/>
              <a:t>and eventually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STABS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HER!!!!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‘Go to, charm your tongue!’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‘I charge you get you home!’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‘Zounds’, hold your peace’.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‘Villainous whore!’.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707212">
            <a:off x="1895424" y="743181"/>
            <a:ext cx="6048672" cy="181588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It is this abuse that we view Iago as </a:t>
            </a:r>
            <a:r>
              <a:rPr lang="en-IE" sz="2800" b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despicable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. Any audience with a shred of decency will view this behaviour for the horror it is.</a:t>
            </a:r>
            <a:endParaRPr lang="en-IE" sz="28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32" cy="68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The relationship of Othello and Desdemona also has elements of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abuse</a:t>
            </a:r>
            <a:r>
              <a:rPr lang="en-IE" dirty="0" smtClean="0"/>
              <a:t>; especially as Iago’s net begins to tighten: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 will chop her into messes’.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[striking her]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‘Devil!’.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‘O devil, devil! If that the earth could teem 	with woman’s tears, each drop she falls 	would prove a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crocodile.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Out of my sight!’.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‘Out Strumpet!’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2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" b="99673" l="0" r="100000">
                        <a14:foregroundMark x1="46667" y1="19935" x2="46667" y2="19935"/>
                        <a14:foregroundMark x1="75152" y1="21569" x2="75152" y2="21569"/>
                        <a14:foregroundMark x1="10909" y1="96078" x2="27879" y2="93464"/>
                        <a14:foregroundMark x1="23636" y1="96405" x2="32121" y2="93464"/>
                        <a14:foregroundMark x1="58182" y1="95425" x2="66061" y2="97712"/>
                        <a14:foregroundMark x1="72121" y1="96732" x2="82424" y2="97059"/>
                        <a14:foregroundMark x1="9091" y1="96078" x2="6667" y2="96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1495"/>
            <a:ext cx="2802037" cy="51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624736"/>
          </a:xfrm>
        </p:spPr>
        <p:txBody>
          <a:bodyPr/>
          <a:lstStyle/>
          <a:p>
            <a:r>
              <a:rPr lang="en-IE" dirty="0" smtClean="0"/>
              <a:t>Although not as prevalent or extreme, we see the ‘noble’ and gentlemanly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 Cassio treat Bianca with much disrespect</a:t>
            </a:r>
            <a:r>
              <a:rPr lang="en-IE" dirty="0" smtClean="0"/>
              <a:t> as he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insults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her and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berates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her with cruel names: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‘Go to, woman! Throw your vile guesses in the	 devil’s teeth from whence you have them’.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endParaRPr lang="en-IE" b="1" i="1" dirty="0" smtClean="0"/>
          </a:p>
          <a:p>
            <a:r>
              <a:rPr lang="en-IE" dirty="0" smtClean="0"/>
              <a:t>In the world of this play; there is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more abusive love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than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true love.</a:t>
            </a:r>
          </a:p>
        </p:txBody>
      </p:sp>
    </p:spTree>
    <p:extLst>
      <p:ext uri="{BB962C8B-B14F-4D97-AF65-F5344CB8AC3E}">
        <p14:creationId xmlns:p14="http://schemas.microsoft.com/office/powerpoint/2010/main" val="21798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8969" l="386" r="100000">
                        <a14:foregroundMark x1="6564" y1="45361" x2="8108" y2="53093"/>
                        <a14:foregroundMark x1="16602" y1="48969" x2="17761" y2="46907"/>
                        <a14:foregroundMark x1="28185" y1="46907" x2="29344" y2="51031"/>
                        <a14:foregroundMark x1="38996" y1="44845" x2="38610" y2="52577"/>
                        <a14:foregroundMark x1="75676" y1="46907" x2="78378" y2="43814"/>
                        <a14:foregroundMark x1="50193" y1="31443" x2="50193" y2="31443"/>
                        <a14:foregroundMark x1="49807" y1="31959" x2="49807" y2="70103"/>
                        <a14:foregroundMark x1="89575" y1="45361" x2="88803" y2="55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52936"/>
            <a:ext cx="1002427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Lust</a:t>
            </a:r>
            <a:endParaRPr lang="en-IE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Physical attraction			Physical attraction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+</a:t>
            </a:r>
            <a:r>
              <a:rPr lang="en-IE" dirty="0" smtClean="0"/>
              <a:t>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mental attraction</a:t>
            </a:r>
            <a:r>
              <a:rPr lang="en-IE" dirty="0" smtClean="0"/>
              <a:t>		       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-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mental attraction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=</a:t>
            </a:r>
            <a:r>
              <a:rPr lang="en-IE" dirty="0" smtClean="0"/>
              <a:t>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</a:rPr>
              <a:t>True Love</a:t>
            </a:r>
            <a:r>
              <a:rPr lang="en-IE" dirty="0" smtClean="0"/>
              <a:t>			      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=</a:t>
            </a:r>
            <a:r>
              <a:rPr lang="en-IE" dirty="0" smtClean="0"/>
              <a:t> </a:t>
            </a:r>
            <a:r>
              <a:rPr lang="en-IE" sz="3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ush Script MT" panose="03060802040406070304" pitchFamily="66" charset="0"/>
              </a:rPr>
              <a:t>Lust</a:t>
            </a:r>
          </a:p>
          <a:p>
            <a:endParaRPr lang="en-IE" b="1" i="1" dirty="0" smtClean="0"/>
          </a:p>
          <a:p>
            <a:r>
              <a:rPr lang="en-IE" dirty="0" smtClean="0"/>
              <a:t>We see a lot of lust in the world of Othello. It is a poor substitution for true love; but many characters are willing to settle for it.</a:t>
            </a:r>
          </a:p>
          <a:p>
            <a:endParaRPr lang="en-IE" dirty="0"/>
          </a:p>
          <a:p>
            <a:r>
              <a:rPr lang="en-IE" dirty="0"/>
              <a:t>To begin with, </a:t>
            </a:r>
            <a:r>
              <a:rPr lang="en-IE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what we do not see</a:t>
            </a:r>
            <a:r>
              <a:rPr lang="en-IE" dirty="0"/>
              <a:t> in the ‘relationship’ of Roderigo and Desdemona is more revealing. </a:t>
            </a:r>
            <a:r>
              <a:rPr lang="en-IE" dirty="0" smtClean="0"/>
              <a:t>…</a:t>
            </a:r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18737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76" y="0"/>
            <a:ext cx="9224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WE NEVER EVEN SEE THEM CONVERSING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…nor does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Desdemona reference him ONCE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!!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Does she even know he exists?</a:t>
            </a:r>
          </a:p>
          <a:p>
            <a:endParaRPr lang="en-IE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Having said that, Roderigo is besotted by her and cannot live without her, and will sacrifice all for her: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 will incontinently drown myself’.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‘My daughter is not for thee’.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7" y="0"/>
            <a:ext cx="9167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/>
              <a:t>Similarly, Iago makes a strong case to the gullible young Venetian that Desdemona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only lusts after Othello:</a:t>
            </a:r>
          </a:p>
          <a:p>
            <a:pPr marL="0" indent="0">
              <a:buNone/>
            </a:pPr>
            <a:r>
              <a:rPr lang="en-IE" b="1" i="1" dirty="0"/>
              <a:t>	</a:t>
            </a:r>
            <a:endParaRPr lang="en-IE" b="1" i="1" dirty="0" smtClean="0"/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‘It is merely a lust of the blood and a 	permission of the will’.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When the blood is made dull with the act of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sport’.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‘When she is sated with his body, she will find 	the error of her choice’.</a:t>
            </a: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 rot="20849745">
            <a:off x="944916" y="1250503"/>
            <a:ext cx="6681936" cy="1815882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Roderigo does not have any belief in true love as he is chasing a woman that </a:t>
            </a:r>
            <a:r>
              <a:rPr lang="en-IE" sz="2800" b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has no interest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in him; and he </a:t>
            </a:r>
            <a:r>
              <a:rPr lang="en-IE" sz="2800" b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succumbs to this excuse of lust far too easily!!</a:t>
            </a:r>
            <a:endParaRPr lang="en-IE" sz="2800" b="1" u="sng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The relationship of Cassio and Bianca </a:t>
            </a:r>
            <a:r>
              <a:rPr lang="en-IE" dirty="0" smtClean="0"/>
              <a:t>is another one based solely on lust. The most prominent example is the fact that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Cassio does not respect </a:t>
            </a:r>
            <a:r>
              <a:rPr lang="en-IE" dirty="0" smtClean="0"/>
              <a:t>this courtesan at all: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‘Tis such another fitchew. Marry, a perfumed 	one’.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‘Poor caitiff’.	‘This is the monkey’s own 	giving out’.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‘I marry her?...bear some charity to my wit!’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062756">
            <a:off x="1417103" y="575663"/>
            <a:ext cx="6021425" cy="156966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Despite the fact he speaks of her in a crude manner…he still intends to </a:t>
            </a:r>
            <a:r>
              <a:rPr lang="en-IE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‘sup there’.</a:t>
            </a:r>
            <a:endParaRPr lang="en-IE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" b="99543" l="0" r="9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690045" cy="73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Love as a means of Social Advancement</a:t>
            </a:r>
            <a:endParaRPr lang="en-IE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Why would Bianca attach her to a man who neither respects her nor treats her well?</a:t>
            </a:r>
          </a:p>
          <a:p>
            <a:endParaRPr lang="en-IE" dirty="0"/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Bianca’s correct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role is a courtesan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; she is a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social climber</a:t>
            </a:r>
            <a:r>
              <a:rPr lang="en-IE" dirty="0" smtClean="0"/>
              <a:t>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and will happily attach herself to such a man as Cassio in the hope that she </a:t>
            </a:r>
            <a:r>
              <a:rPr lang="en-IE" b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will become a ‘lady’.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‘An you’ll come to supper tonight?’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6796220" cy="4707012"/>
          </a:xfrm>
          <a:prstGeom prst="rect">
            <a:avLst/>
          </a:prstGeom>
          <a:solidFill>
            <a:srgbClr val="000000">
              <a:shade val="9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hreePt" dir="t"/>
          </a:scene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Does Iago love Othello?</a:t>
            </a:r>
            <a:endParaRPr lang="en-IE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r>
              <a:rPr lang="en-IE" dirty="0" smtClean="0"/>
              <a:t>There is considerable argument to be made for the notion that Iago is homosexual and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Othello’s rejection is too difficult to take.</a:t>
            </a:r>
          </a:p>
          <a:p>
            <a:endParaRPr lang="en-IE" dirty="0"/>
          </a:p>
          <a:p>
            <a:r>
              <a:rPr lang="en-IE" dirty="0" smtClean="0"/>
              <a:t>This would certainly explain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pleasure </a:t>
            </a:r>
            <a:r>
              <a:rPr lang="en-IE" dirty="0" smtClean="0"/>
              <a:t>he takes in destroying Cassio and Desdemona: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‘As little a web as this will ensnare as great a 	fly as Cassio’.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r>
              <a:rPr lang="en-IE" dirty="0" smtClean="0"/>
              <a:t>His homosexual tendencies can be acknowledged by his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VERY graphic portrayal </a:t>
            </a:r>
            <a:r>
              <a:rPr lang="en-IE" dirty="0" smtClean="0"/>
              <a:t>of the night he spent with Cassio: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And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then, sir, would he gripe and wring my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hand, Cry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'O sweet creature!' and then kiss me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hard, As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if he pluck'd up kisses by the roots</a:t>
            </a:r>
            <a:b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That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grew upon my lips: then laid his leg</a:t>
            </a:r>
            <a:b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Over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my thigh, and sigh'd, and kiss'd; and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then Cried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'Cursed fate that gave thee to the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Moor!’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 rot="21286354">
            <a:off x="1656911" y="423901"/>
            <a:ext cx="6264696" cy="181588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Not only is this very homoerotic…but could it be that this is 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Iago’s dream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, and it is a cursed fate that gave both Cassio and Desdemona </a:t>
            </a:r>
            <a:r>
              <a:rPr lang="en-IE" sz="28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‘</a:t>
            </a:r>
            <a:r>
              <a:rPr lang="en-IE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to the Moor’?</a:t>
            </a:r>
            <a:endParaRPr lang="en-IE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091978"/>
              </p:ext>
            </p:extLst>
          </p:nvPr>
        </p:nvGraphicFramePr>
        <p:xfrm>
          <a:off x="-756592" y="-1899592"/>
          <a:ext cx="10657184" cy="914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4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6" l="0" r="98266">
                        <a14:backgroundMark x1="33526" y1="45714" x2="33526" y2="4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460"/>
            <a:ext cx="7092280" cy="584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r>
              <a:rPr lang="en-IE" dirty="0" smtClean="0"/>
              <a:t>Repressing his homosexuality would also explain his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bizarre hatred of women</a:t>
            </a:r>
            <a:r>
              <a:rPr lang="en-IE" dirty="0" smtClean="0"/>
              <a:t>:</a:t>
            </a:r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‘You rise to play, and go to bed to work’.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‘To suckle fools and chronicle small beer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If indeed he is gay; being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forced to live</a:t>
            </a:r>
            <a:r>
              <a:rPr lang="en-IE" dirty="0" smtClean="0"/>
              <a:t>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 lie as a married man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might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explain such</a:t>
            </a:r>
            <a:r>
              <a:rPr lang="en-IE" dirty="0" smtClean="0"/>
              <a:t> </a:t>
            </a:r>
            <a:r>
              <a:rPr lang="en-IE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hiller" panose="04020404031007020602" pitchFamily="82" charset="0"/>
              </a:rPr>
              <a:t>venom</a:t>
            </a:r>
            <a:r>
              <a:rPr lang="en-IE" dirty="0" smtClean="0"/>
              <a:t>.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65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2407412"/>
            <a:ext cx="55483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/>
              <a:t>Shakespeare hints at this also at the end of the ‘Temptation Scene’.</a:t>
            </a:r>
          </a:p>
          <a:p>
            <a:endParaRPr lang="en-IE" dirty="0"/>
          </a:p>
          <a:p>
            <a:r>
              <a:rPr lang="en-IE" dirty="0" smtClean="0"/>
              <a:t>We see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Iago take Othello’s hand</a:t>
            </a:r>
            <a:r>
              <a:rPr lang="en-IE" dirty="0" smtClean="0"/>
              <a:t>,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pray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IE" dirty="0" smtClean="0"/>
              <a:t>with him and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vow fidelity to him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/>
              <a:t>This is a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mirror image of a marriage scene</a:t>
            </a:r>
            <a:r>
              <a:rPr lang="en-IE" dirty="0" smtClean="0"/>
              <a:t>!! Iago finishes this scene with the promise that: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 am your own for ever’.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In Venice; love is cheap…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00FF00"/>
                </a:solidFill>
              </a:rPr>
              <a:t>Over the course of the entire play; we get a very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sordid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>
                <a:solidFill>
                  <a:srgbClr val="00FF00"/>
                </a:solidFill>
              </a:rPr>
              <a:t>and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promiscuous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>
                <a:solidFill>
                  <a:srgbClr val="00FF00"/>
                </a:solidFill>
              </a:rPr>
              <a:t>view of love in the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city of Venice</a:t>
            </a:r>
            <a:r>
              <a:rPr lang="en-IE" dirty="0" smtClean="0">
                <a:solidFill>
                  <a:srgbClr val="00FF00"/>
                </a:solidFill>
              </a:rPr>
              <a:t>. It seems infidelity is rampant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00FF00"/>
                </a:solidFill>
              </a:rPr>
              <a:t>This chiefly derives from the sordid descriptions that the cynical Iago provides both Roderigo and  Othello with:</a:t>
            </a:r>
          </a:p>
          <a:p>
            <a:pPr marL="0" indent="0">
              <a:buNone/>
            </a:pPr>
            <a:endParaRPr lang="en-IE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	</a:t>
            </a:r>
            <a:r>
              <a:rPr lang="en-IE" b="1" i="1" dirty="0" smtClean="0">
                <a:solidFill>
                  <a:srgbClr val="FFFF00"/>
                </a:solidFill>
              </a:rPr>
              <a:t>‘I know our country disposition well: In Venice 	they do let God see their pranks they dare not 	show their husbands’.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38"/>
            <a:ext cx="9144000" cy="692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‘Their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best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conscience is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not to </a:t>
            </a:r>
            <a:r>
              <a:rPr lang="en-IE" b="1" i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leave't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undone,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but </a:t>
            </a:r>
            <a:r>
              <a:rPr lang="en-IE" b="1" i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keep't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unknown’.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(Venetian Women)</a:t>
            </a:r>
            <a:endParaRPr lang="en-IE" b="1" i="1" dirty="0" smtClean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‘It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is a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creature that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dotes on Cassio; as 'tis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the strumpet's plague to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beguile many and be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beguiled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by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one’.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(Bianca)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Iago confides to Roderigo that Desdemona is a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‘typical Venetian’: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‘Nature will instruct her in it and compel her 	to some second choice’.</a:t>
            </a:r>
            <a:endParaRPr lang="en-IE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42753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75" l="758" r="100000">
                        <a14:foregroundMark x1="36364" y1="3535" x2="13636" y2="19697"/>
                        <a14:foregroundMark x1="9091" y1="34848" x2="10606" y2="90909"/>
                        <a14:foregroundMark x1="16667" y1="14141" x2="12121" y2="17677"/>
                        <a14:foregroundMark x1="46212" y1="1515" x2="60606" y2="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561556" cy="534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The Villain has even convinced himself that his wife has betrayed him with both Othello AND Cassio!</a:t>
            </a:r>
          </a:p>
          <a:p>
            <a:pPr marL="0" indent="0">
              <a:buNone/>
            </a:pP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‘I do suspect the lusty Moor hath </a:t>
            </a:r>
            <a:r>
              <a:rPr lang="en-IE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leap’d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into 	my seat’.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‘I do fear Cassio with my night-cap too’.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88889" l="2667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0465"/>
            <a:ext cx="6760195" cy="67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Even Emelia conjures up a world where </a:t>
            </a:r>
            <a:r>
              <a:rPr lang="en-IE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infidelity is rampant: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‘Yet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have we some revenge. Let husbands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know their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wives have sense like them: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they	see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and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smell and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have their palates both for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	sweet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and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sour, as </a:t>
            </a:r>
            <a:r>
              <a:rPr lang="en-IE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husbands 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have’.</a:t>
            </a:r>
            <a:endParaRPr lang="en-IE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852343">
            <a:off x="2063829" y="4442928"/>
            <a:ext cx="5544616" cy="138499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This also helps to conjure up a </a:t>
            </a:r>
            <a:r>
              <a:rPr lang="en-IE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sickly atmosphere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for the play…the whole world is disloyal and </a:t>
            </a:r>
            <a:r>
              <a:rPr lang="en-IE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sordid</a:t>
            </a:r>
            <a:r>
              <a:rPr lang="en-IE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!!</a:t>
            </a:r>
            <a:endParaRPr lang="en-IE" sz="28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9535" l="2128" r="97447">
                        <a14:foregroundMark x1="57872" y1="6512" x2="51915" y2="6047"/>
                        <a14:foregroundMark x1="47234" y1="10233" x2="45532" y2="1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85769"/>
            <a:ext cx="673882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Love as a possession</a:t>
            </a:r>
            <a:endParaRPr lang="en-IE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59"/>
            <a:ext cx="8928992" cy="5582313"/>
          </a:xfrm>
        </p:spPr>
        <p:txBody>
          <a:bodyPr>
            <a:normAutofit/>
          </a:bodyPr>
          <a:lstStyle/>
          <a:p>
            <a:r>
              <a:rPr lang="en-IE" dirty="0" smtClean="0"/>
              <a:t>The very first example of a ‘loving relationship’ we are exposed to in Othello is the relationship of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Brabantio and Desdemona.</a:t>
            </a:r>
          </a:p>
          <a:p>
            <a:endParaRPr lang="en-IE" dirty="0"/>
          </a:p>
          <a:p>
            <a:r>
              <a:rPr lang="en-IE" dirty="0" smtClean="0"/>
              <a:t>The Senator claims to be a loving father but he speaks of her as though she is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his possession</a:t>
            </a:r>
            <a:r>
              <a:rPr lang="en-IE" dirty="0" smtClean="0"/>
              <a:t>. He firmly denounces all of Roderigo’s advances: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‘My daughter is not for thee!’</a:t>
            </a:r>
            <a:endParaRPr lang="en-IE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22" y="0"/>
            <a:ext cx="5536078" cy="832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3264"/>
            <a:ext cx="8928992" cy="6624736"/>
          </a:xfrm>
        </p:spPr>
        <p:txBody>
          <a:bodyPr/>
          <a:lstStyle/>
          <a:p>
            <a:r>
              <a:rPr lang="en-IE" dirty="0" smtClean="0"/>
              <a:t>We see this possessive behaviour in a much more obvious light as he exclaims his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shock</a:t>
            </a:r>
            <a:r>
              <a:rPr lang="en-IE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IE" dirty="0" smtClean="0"/>
              <a:t>that Desdemona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‘escapes’: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‘O heaven, how got she out?!’</a:t>
            </a:r>
            <a:endParaRPr lang="en-IE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b="1" dirty="0"/>
          </a:p>
          <a:p>
            <a:r>
              <a:rPr lang="en-IE" dirty="0" smtClean="0"/>
              <a:t>Brabantio speaks here as though Desdemona were an </a:t>
            </a:r>
            <a:r>
              <a:rPr lang="en-IE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animal that was locked in captivity. </a:t>
            </a:r>
            <a:r>
              <a:rPr lang="en-IE" dirty="0" smtClean="0"/>
              <a:t>This is not a typical ‘loving’ relationship.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20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1104</Words>
  <Application>Microsoft Office PowerPoint</Application>
  <PresentationFormat>On-screen Show (4:3)</PresentationFormat>
  <Paragraphs>205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Theme of Love (and Lust)</vt:lpstr>
      <vt:lpstr>Introduction </vt:lpstr>
      <vt:lpstr>PowerPoint Presentation</vt:lpstr>
      <vt:lpstr>In Venice; love is cheap…</vt:lpstr>
      <vt:lpstr>PowerPoint Presentation</vt:lpstr>
      <vt:lpstr>PowerPoint Presentation</vt:lpstr>
      <vt:lpstr>PowerPoint Presentation</vt:lpstr>
      <vt:lpstr>Love as a possession</vt:lpstr>
      <vt:lpstr>PowerPoint Presentation</vt:lpstr>
      <vt:lpstr>PowerPoint Presentation</vt:lpstr>
      <vt:lpstr>True Love</vt:lpstr>
      <vt:lpstr>PowerPoint Presentation</vt:lpstr>
      <vt:lpstr>PowerPoint Presentation</vt:lpstr>
      <vt:lpstr>Peculiar foundations…Love or awe?</vt:lpstr>
      <vt:lpstr>PowerPoint Presentation</vt:lpstr>
      <vt:lpstr>PowerPoint Presentation</vt:lpstr>
      <vt:lpstr>PowerPoint Presentation</vt:lpstr>
      <vt:lpstr>Abusive Love</vt:lpstr>
      <vt:lpstr>PowerPoint Presentation</vt:lpstr>
      <vt:lpstr>PowerPoint Presentation</vt:lpstr>
      <vt:lpstr>PowerPoint Presentation</vt:lpstr>
      <vt:lpstr>PowerPoint Presentation</vt:lpstr>
      <vt:lpstr>Lust</vt:lpstr>
      <vt:lpstr>PowerPoint Presentation</vt:lpstr>
      <vt:lpstr>PowerPoint Presentation</vt:lpstr>
      <vt:lpstr>PowerPoint Presentation</vt:lpstr>
      <vt:lpstr>Love as a means of Social Advancement</vt:lpstr>
      <vt:lpstr>Does Iago love Othello?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of Love (and Lust)</dc:title>
  <dc:creator>Alan</dc:creator>
  <cp:lastModifiedBy>Sean</cp:lastModifiedBy>
  <cp:revision>43</cp:revision>
  <dcterms:created xsi:type="dcterms:W3CDTF">2014-11-24T18:20:13Z</dcterms:created>
  <dcterms:modified xsi:type="dcterms:W3CDTF">2015-01-13T16:30:14Z</dcterms:modified>
</cp:coreProperties>
</file>