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0" r:id="rId4"/>
    <p:sldId id="292" r:id="rId5"/>
    <p:sldId id="293" r:id="rId6"/>
    <p:sldId id="258" r:id="rId7"/>
    <p:sldId id="259" r:id="rId8"/>
    <p:sldId id="286" r:id="rId9"/>
    <p:sldId id="287" r:id="rId10"/>
    <p:sldId id="289" r:id="rId11"/>
    <p:sldId id="260" r:id="rId12"/>
    <p:sldId id="261" r:id="rId13"/>
    <p:sldId id="262" r:id="rId14"/>
    <p:sldId id="263" r:id="rId15"/>
    <p:sldId id="266" r:id="rId16"/>
    <p:sldId id="267" r:id="rId17"/>
    <p:sldId id="268" r:id="rId18"/>
    <p:sldId id="291" r:id="rId19"/>
    <p:sldId id="294" r:id="rId20"/>
    <p:sldId id="295" r:id="rId21"/>
    <p:sldId id="296" r:id="rId22"/>
    <p:sldId id="297" r:id="rId23"/>
    <p:sldId id="269" r:id="rId24"/>
    <p:sldId id="271" r:id="rId25"/>
    <p:sldId id="272" r:id="rId26"/>
    <p:sldId id="29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99CCFF"/>
    <a:srgbClr val="FC8B74"/>
    <a:srgbClr val="E16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2517-FAA0-41DE-88C1-DA331074C5FA}" type="datetimeFigureOut">
              <a:rPr lang="en-IE" smtClean="0"/>
              <a:t>13/01/2015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0899-DB4C-4A38-8A37-A7C9D784C4A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445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2517-FAA0-41DE-88C1-DA331074C5FA}" type="datetimeFigureOut">
              <a:rPr lang="en-IE" smtClean="0"/>
              <a:t>13/01/2015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0899-DB4C-4A38-8A37-A7C9D784C4A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6951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2517-FAA0-41DE-88C1-DA331074C5FA}" type="datetimeFigureOut">
              <a:rPr lang="en-IE" smtClean="0"/>
              <a:t>13/01/2015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0899-DB4C-4A38-8A37-A7C9D784C4A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368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2517-FAA0-41DE-88C1-DA331074C5FA}" type="datetimeFigureOut">
              <a:rPr lang="en-IE" smtClean="0"/>
              <a:t>13/01/2015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0899-DB4C-4A38-8A37-A7C9D784C4A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114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2517-FAA0-41DE-88C1-DA331074C5FA}" type="datetimeFigureOut">
              <a:rPr lang="en-IE" smtClean="0"/>
              <a:t>13/01/2015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0899-DB4C-4A38-8A37-A7C9D784C4A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7909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2517-FAA0-41DE-88C1-DA331074C5FA}" type="datetimeFigureOut">
              <a:rPr lang="en-IE" smtClean="0"/>
              <a:t>13/01/2015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0899-DB4C-4A38-8A37-A7C9D784C4A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481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2517-FAA0-41DE-88C1-DA331074C5FA}" type="datetimeFigureOut">
              <a:rPr lang="en-IE" smtClean="0"/>
              <a:t>13/01/2015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0899-DB4C-4A38-8A37-A7C9D784C4A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7692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2517-FAA0-41DE-88C1-DA331074C5FA}" type="datetimeFigureOut">
              <a:rPr lang="en-IE" smtClean="0"/>
              <a:t>13/01/2015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0899-DB4C-4A38-8A37-A7C9D784C4A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817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2517-FAA0-41DE-88C1-DA331074C5FA}" type="datetimeFigureOut">
              <a:rPr lang="en-IE" smtClean="0"/>
              <a:t>13/01/2015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0899-DB4C-4A38-8A37-A7C9D784C4A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602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2517-FAA0-41DE-88C1-DA331074C5FA}" type="datetimeFigureOut">
              <a:rPr lang="en-IE" smtClean="0"/>
              <a:t>13/01/2015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0899-DB4C-4A38-8A37-A7C9D784C4A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0271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2517-FAA0-41DE-88C1-DA331074C5FA}" type="datetimeFigureOut">
              <a:rPr lang="en-IE" smtClean="0"/>
              <a:t>13/01/2015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0899-DB4C-4A38-8A37-A7C9D784C4A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879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B2517-FAA0-41DE-88C1-DA331074C5FA}" type="datetimeFigureOut">
              <a:rPr lang="en-IE" smtClean="0"/>
              <a:t>13/01/2015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30899-DB4C-4A38-8A37-A7C9D784C4A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9124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ie/url?sa=i&amp;rct=j&amp;q=lies&amp;source=images&amp;cd=&amp;cad=rja&amp;uact=8&amp;ved=0CAcQjRw&amp;url=http://www.thecvstore.net/blog/should-i-lie-on-a-cv/&amp;ei=mrlsVIWyEdD8yQTHlILgDg&amp;bvm=bv.80120444,d.cWc&amp;psig=AFQjCNH2DhdBopdOM20sgCQXEAbFcA_onA&amp;ust=141649789471946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wikihow.com/Image:Handle-Jealousy-Step-1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ie/url?sa=i&amp;rct=j&amp;q=letter+with+wax+seal&amp;source=images&amp;cd=&amp;cad=rja&amp;uact=8&amp;ved=&amp;url=http://tamawise.wordpress.com/2013/10/10/wax-and-seal-day/&amp;ei=E65sVPyCDrK0sATlh4DADg&amp;bvm=bv.80120444,d.cWc&amp;psig=AFQjCNHAuqnaZ85TFtdOmC9DLr1G52IpJw&amp;ust=1416494996060559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ie/url?sa=i&amp;rct=j&amp;q=booby+trap&amp;source=images&amp;cd=&amp;cad=rja&amp;uact=8&amp;ved=0CAcQjRw&amp;url=http://www.bimmerfest.com/forums/showthread.php?t%3D391041&amp;ei=wa9sVIuIAc-ZyATp34LgCQ&amp;bvm=bv.80120444,d.cWc&amp;psig=AFQjCNEKUdmyL2OKhsz4trvo2-B-xKSC2g&amp;ust=141649532739182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acetadeestudiosbiblicos.com/wp-content/uploads/2014/02/sheep-wolf-mask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flickr.com/photos/camiloposada/342800601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hyperlink" Target="http://www.google.ie/url?sa=i&amp;source=images&amp;cd=&amp;cad=rja&amp;docid=0W6zexvrpQDd_M&amp;tbnid=4WGkBBLSKYN_NM:&amp;ved=0CAgQjRwwAA&amp;url=http://en.wikipedia.org/wiki/File:Mouse_spider.jpg&amp;ei=j8OUUtSQOYas7QaZkoHIBw&amp;psig=AFQjCNHLdLYKrV_rRnieZUBgPj8j2WIHaA&amp;ust=138556750404962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90656" cy="1470025"/>
          </a:xfrm>
        </p:spPr>
        <p:txBody>
          <a:bodyPr>
            <a:normAutofit fontScale="90000"/>
          </a:bodyPr>
          <a:lstStyle/>
          <a:p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latin typeface="Candara" panose="020E0502030303020204" pitchFamily="34" charset="0"/>
              </a:rPr>
              <a:t>The Theme(</a:t>
            </a:r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ndara" panose="020E0502030303020204" pitchFamily="34" charset="0"/>
              </a:rPr>
              <a:t>s</a:t>
            </a:r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latin typeface="Candara" panose="020E0502030303020204" pitchFamily="34" charset="0"/>
              </a:rPr>
              <a:t>) of Deception (</a:t>
            </a:r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ndara" panose="020E0502030303020204" pitchFamily="34" charset="0"/>
              </a:rPr>
              <a:t>Hypocrisy</a:t>
            </a:r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latin typeface="Candara" panose="020E0502030303020204" pitchFamily="34" charset="0"/>
              </a:rPr>
              <a:t>, </a:t>
            </a:r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ndara" panose="020E0502030303020204" pitchFamily="34" charset="0"/>
              </a:rPr>
              <a:t>Betrayal </a:t>
            </a:r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latin typeface="Candara" panose="020E0502030303020204" pitchFamily="34" charset="0"/>
              </a:rPr>
              <a:t>+ </a:t>
            </a:r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ndara" panose="020E0502030303020204" pitchFamily="34" charset="0"/>
              </a:rPr>
              <a:t>False appearances</a:t>
            </a:r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latin typeface="Candara" panose="020E0502030303020204" pitchFamily="34" charset="0"/>
              </a:rPr>
              <a:t>)</a:t>
            </a:r>
            <a:endParaRPr lang="en-IE" b="1" dirty="0">
              <a:ln>
                <a:solidFill>
                  <a:sysClr val="windowText" lastClr="000000"/>
                </a:solidFill>
              </a:ln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- Othello</a:t>
            </a:r>
            <a:endParaRPr lang="en-IE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7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Iago and Roderigo</a:t>
            </a:r>
            <a:endParaRPr lang="en-IE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544616"/>
          </a:xfrm>
        </p:spPr>
        <p:txBody>
          <a:bodyPr>
            <a:normAutofit/>
          </a:bodyPr>
          <a:lstStyle/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This is the first relationship that the audience witnesses. On the surface it looks to be a strong and cooperative one:</a:t>
            </a:r>
            <a:endParaRPr lang="en-IE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‘If thou canst cuckold him, thou doest thyself a 	pleasure, me a sport’.</a:t>
            </a:r>
          </a:p>
          <a:p>
            <a:pPr marL="0" indent="0">
              <a:buNone/>
            </a:pPr>
            <a:endParaRPr lang="en-IE" b="1" i="1" dirty="0"/>
          </a:p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In addition we get the impression that Iago is almost like a father to the young Venetian offering paternal advice on the issue of love:</a:t>
            </a:r>
          </a:p>
          <a:p>
            <a:pPr marL="0" indent="0">
              <a:buNone/>
            </a:pPr>
            <a:r>
              <a:rPr lang="en-IE" dirty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‘No more of this drowning do you hear?’</a:t>
            </a:r>
            <a:endParaRPr lang="en-IE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0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624736"/>
          </a:xfrm>
        </p:spPr>
        <p:txBody>
          <a:bodyPr>
            <a:normAutofit fontScale="92500" lnSpcReduction="10000"/>
          </a:bodyPr>
          <a:lstStyle/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However we learn quite swiftly that this is one of many relationships based on </a:t>
            </a:r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deception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 and </a:t>
            </a:r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hypocrisy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 as Iago announces smugly:</a:t>
            </a:r>
          </a:p>
          <a:p>
            <a:pPr marL="0" indent="0">
              <a:buNone/>
            </a:pPr>
            <a:r>
              <a:rPr lang="en-IE" b="1" i="1" dirty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‘Thus do I ever make my fool my purse’.</a:t>
            </a:r>
          </a:p>
          <a:p>
            <a:pPr marL="0" indent="0">
              <a:buNone/>
            </a:pPr>
            <a:r>
              <a:rPr lang="en-IE" b="1" i="1" dirty="0"/>
              <a:t>	</a:t>
            </a:r>
            <a:r>
              <a:rPr lang="en-IE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(‘Put money in thy purse; follow these wars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’)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He also derides the young man as:</a:t>
            </a:r>
            <a:endParaRPr lang="en-IE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en-IE" b="1" i="1" dirty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‘This poor trash of Venice’.</a:t>
            </a:r>
          </a:p>
          <a:p>
            <a:pPr marL="0" indent="0">
              <a:buNone/>
            </a:pPr>
            <a:endParaRPr lang="en-IE" b="1" i="1" dirty="0"/>
          </a:p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This reaches its pinnacle when Iago eventually </a:t>
            </a:r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slays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 the poor lovesick fool:</a:t>
            </a:r>
          </a:p>
          <a:p>
            <a:pPr marL="0" indent="0">
              <a:buNone/>
            </a:pPr>
            <a:r>
              <a:rPr lang="en-IE" dirty="0" smtClean="0"/>
              <a:t>	</a:t>
            </a:r>
          </a:p>
          <a:p>
            <a:pPr marL="0" indent="0">
              <a:buNone/>
            </a:pPr>
            <a:r>
              <a:rPr lang="en-IE" b="1" i="1" dirty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‘O murderous slave! O villain!’</a:t>
            </a:r>
            <a:endParaRPr lang="en-IE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4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Iago and Othello</a:t>
            </a:r>
            <a:endParaRPr lang="en-IE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0" indent="0">
              <a:buNone/>
            </a:pPr>
            <a:endParaRPr lang="en-IE" dirty="0" smtClean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</a:endParaRPr>
          </a:p>
          <a:p>
            <a:endParaRPr lang="en-IE" dirty="0"/>
          </a:p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Obviously on the exterior this is a relationship where the subordinate Iago publically declares much love for his general: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‘I humbly do beseech you of your pardon, for 	too much loving you’.</a:t>
            </a:r>
            <a:endParaRPr lang="en-IE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1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0"/>
            <a:ext cx="9144000" cy="68760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However, this relationship is one of the most deceitful in the history of all literature. Iago points out how: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‘I follow him to serve my turn upon him’; </a:t>
            </a:r>
          </a:p>
          <a:p>
            <a:pPr marL="0" indent="0">
              <a:buNone/>
            </a:pPr>
            <a:r>
              <a:rPr lang="en-IE" dirty="0"/>
              <a:t>	</a:t>
            </a:r>
            <a:r>
              <a:rPr lang="en-IE" dirty="0" smtClean="0"/>
              <a:t>		</a:t>
            </a:r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and that</a:t>
            </a:r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‘Though I do hate him as hell’s pains…I must	 show out a flag and sign of love’.</a:t>
            </a:r>
            <a:endParaRPr lang="en-IE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922517">
            <a:off x="70419" y="5158089"/>
            <a:ext cx="6624736" cy="1077218"/>
          </a:xfrm>
          <a:prstGeom prst="rect">
            <a:avLst/>
          </a:prstGeom>
          <a:solidFill>
            <a:srgbClr val="99CCFF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Iago himself epitomises the deception in these two statements alone!</a:t>
            </a:r>
            <a:endParaRPr lang="en-IE" sz="32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9947307" flipV="1">
            <a:off x="5502757" y="5190391"/>
            <a:ext cx="4063460" cy="1477328"/>
          </a:xfrm>
          <a:prstGeom prst="rect">
            <a:avLst/>
          </a:prstGeom>
          <a:solidFill>
            <a:srgbClr val="99CCFF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hiller" panose="04020404031007020602" pitchFamily="82" charset="0"/>
              </a:rPr>
              <a:t>Iago </a:t>
            </a:r>
            <a:r>
              <a:rPr lang="en-IE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hiller" panose="04020404031007020602" pitchFamily="82" charset="0"/>
              </a:rPr>
              <a:t>plots the entire downfall of </a:t>
            </a:r>
            <a:r>
              <a:rPr lang="en-IE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hiller" panose="04020404031007020602" pitchFamily="82" charset="0"/>
              </a:rPr>
              <a:t>Othello…</a:t>
            </a:r>
            <a:endParaRPr lang="en-IE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hiller" panose="04020404031007020602" pitchFamily="82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5167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8" y="0"/>
            <a:ext cx="91522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Desdemona’s ‘infidelity’:</a:t>
            </a:r>
            <a:endParaRPr lang="en-IE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‘She gave it to him, and he hath given it to his 	whore’.</a:t>
            </a:r>
          </a:p>
          <a:p>
            <a:pPr marL="0" indent="0">
              <a:buNone/>
            </a:pPr>
            <a:endParaRPr lang="en-IE" b="1" i="1" dirty="0" smtClean="0"/>
          </a:p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Cassio’s ‘betrayal’:</a:t>
            </a:r>
            <a:endParaRPr lang="en-IE" i="1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en-IE" i="1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‘In sleep I heard him say, “Sweet Desdemona, 	let us be wary, let us hide our loves”’.</a:t>
            </a:r>
          </a:p>
          <a:p>
            <a:pPr marL="0" indent="0">
              <a:buNone/>
            </a:pPr>
            <a:endParaRPr lang="en-IE" b="1" i="1" dirty="0"/>
          </a:p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The entire ‘affair’ is deception!:</a:t>
            </a:r>
            <a:endParaRPr lang="en-IE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‘A handkerchief – did I today see Cassio wipe 	his beard with’.</a:t>
            </a:r>
            <a:endParaRPr lang="en-IE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5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Iago and Cassio</a:t>
            </a:r>
            <a:endParaRPr lang="en-IE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400600"/>
          </a:xfrm>
        </p:spPr>
        <p:txBody>
          <a:bodyPr>
            <a:normAutofit fontScale="92500" lnSpcReduction="20000"/>
          </a:bodyPr>
          <a:lstStyle/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As the play progresses we see that Iago becomes Cassio’s confidante and advisor in relation to his shredded relationship with the general.</a:t>
            </a:r>
          </a:p>
          <a:p>
            <a:endParaRPr lang="en-IE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</a:endParaRPr>
          </a:p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Cassio speaks in a complimentary manner to Iago (‘You advise me well’ ) to which the latter responds: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‘I protest in the sincerity </a:t>
            </a:r>
          </a:p>
          <a:p>
            <a:pPr marL="0" indent="0">
              <a:buNone/>
            </a:pPr>
            <a:endParaRPr lang="en-IE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of love and honest 	kindness’.	</a:t>
            </a:r>
            <a:endParaRPr lang="en-IE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IE" b="1" i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	</a:t>
            </a:r>
            <a:endParaRPr lang="en-IE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9045890" flipV="1">
            <a:off x="5693168" y="4049084"/>
            <a:ext cx="2730994" cy="2862322"/>
          </a:xfrm>
          <a:prstGeom prst="rect">
            <a:avLst/>
          </a:prstGeom>
          <a:solidFill>
            <a:srgbClr val="99CCFF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SEEMS like a strong and caring relationship… but…</a:t>
            </a:r>
            <a:endParaRPr lang="en-IE" sz="36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AutoShape 2" descr="data:image/jpeg;base64,/9j/4AAQSkZJRgABAQAAAQABAAD/2wCEAAkGBxITEhUUExQWFhUXGR0YFxgYGR8fHhsdHR4gHx8gHCEaISggHR4lHx8fITEhJSkrLi4uHR8zODMsNyotLisBCgoKDg0OGxAQGzAkICQwNzQsNCwwNCwsLDQ0LTIsMi8sLCwyLCwsNCwsLjQsLCwsLCwsLCw0LCwsLCwsLC8sLP/AABEIALQBFwMBEQACEQEDEQH/xAAcAAABBQEBAQAAAAAAAAAAAAAFAgMEBgcBAAj/xABPEAACAgAEBAMFBQQGBQoFBQABAgMRAAQSIQUGEzEiQVEUIzJhcQdCUoGRFTOhsWJjgpLB8ENyc7PRJCU0U4OissLh8RY1RHSjCCaEk8P/xAAbAQACAwEBAQAAAAAAAAAAAAACAwABBAUGB//EAEMRAAECAwUECAUDAgUDBAMAAAECEQADIQQSMUFRBRNhcSKBkaGxwdHwFDJCUuEjYvEVcjNTgrLCNaLSBiQlNHOS4v/aAAwDAQACEQMRAD8Aw3EiRL4fkHlbSuFTZolhzG6w2CZa5lxHMnQQbTl6EEq8jhhq8IUk+EMTQA3rSb+mM+/mkOEiOodn7OlkpXNUSHwGj8OET8vy1kyQJJZE3UWUcWSmoAWvxEEGvp64oTZ+ggZln2Zd6BU/45dfZCMxy9klF9eQV31RuDQ1A7Fb2Mcl+mlsFvJ+DCBEjZjOoqHn3cCYlSclQtHK0EvV6QbW24ojUKII9VP5YAzpwUHwMNRZdnLkqu3rwfE/iAeT5f1RSyEghCvwSRnYn/W22/FV4cuaoKAGfOMdnslnVLWtZNGZiMHrjw1aEzcuOsHWKsASoXUUAIYXYN0R6Ud8QT3Xd9Yi9nyxZzNcu4YEpFG1djXt0iRHysxy3XpiLq1px8QH3Ce19rwJnq3l1qdnjDk7PsxsomXje0oc8WHDjCf/AIXPQExJAMgjpgE306q94y39QTghOVeZvfVCFWOziUF3i74M2XEjtBPKETcuhY4nLr7wOR4rvQaJBQMv5Xib5TkH34RYsUpUtBQXJBevFhgFDqeLZkPs0aSFG0nUUDGj6gH6eeM5nzrxbCOmmx7N3aQsG8wcg55wKPJi6QxEgBVmB8P3SARV3dkCvU/I4r4qbwh52PYXYXn569XXEOXliPcqXNCz28xqH8L/AExYta+ECrYdk1V3Q4nKSV3kssUHbuCBt8rP8DifFzNBFjYVjZryu70hUnJoGXM1tXYE+vhoeEHvqG3ffFptMxSgGpGe0bJscqWrpG8NSPIHwhHA+SnnRj4rUgMArCr7GmUHBzrQtJ6IjNYNm2Wagmcsg8KeIeEx8nt7V0e6hymwfci7GrSFsEVV9xXfBmcvdu1YTLslmNpYn9N+vtZh3wnmTlVctIqGaNSVDU5a+5FjSpBBrEkzlqS6h2QNustmRMCZSgAR9TuK40EN8K5YXMSMsUqOFW6UnUe1miO1+nqMUuetKR0a90Ns9gsk2cRvOgBRvmPUQ0RByzmAPFDOpoGjE3mRdbb0Ddd9jhhngHLtjNLsIUhzeBpk+YfsBfqhbcq5nfTDMSP6tvwlvIG+1bXvtiJngnKKm2C4kkO41DYgnjwGJ0h5uUpwHJim8OsD3bmyt12HY7b9t8DvsMIP4NAvBlUdqZh27aRKg5KmKOTDLauoooRY1kEr+MaaNgVv3PkCp6nGGHl6xol2GzmWom84IyyvF216LZduTcPJGZIJ6Ug2FWCLJcrQsb7b4I2j31esAjZyGLvQd97/AMawznuWimYMIDbOifD+LT56u2/evXFInKKLx990FOsVmFouJJuuBg+LfurjpTqgm32eTlqjFjsNVj/CsLTaycRGqdsaQkuhYbia9whfEuRDGE2cFiR2J7V6WQcCi1TMxDZuybEr/DUe3+IkZX7OS0Yez8x2IPzB3GKNqmZCInZVhBAUVP75wHz/ACjJHLp6UpXw76WIN+hCkeRG5HY4cieooctGK02GzItAQhymmf48x5wR5g5COXhM1jSKF6trLBfMbd/44CVPmqUxEOtdhsCZZKCQoaniOBgZkOVTJDrS5SSB7o6q2vxUvhI8we14JdoUFszcxA2bZdmXIvqU54Kphm4x4Q3mOVZANo5F+bDb5+QxE2qtYOZsSWpIEol+JfyEAc7lWico3cY1S1habwjhWqzLs00yl4jSGMHGeJOQyrSOAqltxdYXMWEJcmNVjsy58wBKSWxaNQ5I5dnE+X1xS9IhtdrSKRrqyRv90VtuQQSNQxiUlK3Mdz4qfJZAJAAZsNfxyo2cXDi/KPDoHWaeZo2cyabZaGsMGA8P9bYs/dB7A4c91LRzhLM1ZUASfWOycl5F09oaV+kdEoe0ABiUKGvp6q0r2JrdqqziXjAmUApi7+kM5rlXhUg8ebYGjuHXs7yM1Wnn7SV9Ra+YskFNAKkqUaA+3/MEIOGcMghzYjmRvaA2tXcaSxDrWwFA017/AHSbFE4okHPCGIkTQWuljj764rWT4YEgzaOcqJGMenXM5UCORmILlnIPhaiAPEPOthSdYdPl/wCW9daaRO4Tym75V44/ZpXWdWpGYAALTKrFSUN7DYnTe9nY2BLiM/SQm6ugNYJ8S4G0HCJI5EjB1WQJKABkHdiY9TUfVb2H1o0rBISJky4ly/vJ4rUvA1ThmgxRL080wYEyHTUeltXszuVfuvjYitz3AxRW3ShybMFKEtODOMuGbPSJ+WyM5yWUMHUkFSa2iZiCeqT9+JiQKqjvQrfC1OWIjXISiWpcuaQGbH+RB7ifHTkI8vCINV5bUdROzJGTpbYd9J3odjt6E4SAGyjOJJtC1LCvqpyJx99sB1kj2i9njK60iAMjlvH0XYkFrK2VA9NAHngAhJpGpc+0DphVSHwGV4ac+14DpmIdHjgiACvqCyyE2kepFsd7BoMCUYHuD4cCZaIcm0WsqAJryGZ0OmecS4pYwWZMojVGJaEr0WDx6gN96LX9FAxQSnSDK7QQAV5tgNC3hF34twSLL5CWNFRbChtTityobxShgBXqD9Dh5QEJpHIRaZlpnpK68hzyDQxyBkUSKZYwpGvfSysLry0wxDtXkfri0BxEtnRWn0bzMCMrkF/aBkKoCcw6Xriuxe1CHVeny6l/ywv6qxqUWkdF8AcD4v8A8YC/azlIUzcZfMxxM0S+7OUSZtmbxamHhBugL8icaAAnGOUy5rXQ+WD98M/Znw7KPnSxzSySJG2iNcqsGxK2SUFPXofUnyOBJSsNDDJmyFOQ3ZEo8l8RKqAHAMQRrnA8ZlLF9nYio/DYF7il2wF04tGkLlOQVnPX8e84bm5V4ppNIdXgJHW2Y9NhW0gACuyk1pOxI1UAYE8IFU1OSq+9RHM7yzxLWdIfUDmDXUFESaunXjqgCvkCK7bWbITg0ChavmKqe8YmQcp5+hYYOERbE9raNMC3fzTom6H63imozQW8TevE4+/xEdeTeIjU9uoMUwVOqCQ7LmOlvrq11oO5A8O/h2jVqIilyyghCi/W3up9tEGTlLinVkV3kWN3I/e7IpnQ2akBIEQc0DYFjYnBKuCjQhBmEXrx7eMEMpytxISkuZ2j6xKnri9J64DAGTw94mNdtvA2kg3QjCKdiekY5Fy7xNdHhlB0gMTmL+HMarrqkBmSiy2wo7Fa0mFtIoCj3vHt8o9wflHiwkgaRnKCX3qtKG1DTFZ+M7F1dq9GOwusRSQQaRETChQ6UG+L8E4d1LzE0ayHTYeVF3XtQJG4Fr8rNUScKSkgMI0rnAm8ffXBDmrJCbJOsJL2yAGHxtWtbK6ZFJoX2YbD8sMSgA1jPMmlYpn74RVMjwGYcOkDSvl2XMBrzJZPCYgCqnVI1ajVaiCVJ22GFz0AhwWjobKnXJrLQVOMBXTImBUPC1WaIuctICwvTMSSCR4qZgbG+3n6YyMxEeiVNKpamCg2qe6ggJz3w9Uzsi6PA8igMZhvaLt0xup+R72D2xqAupdOQ0844CJhnTQiaHCiB81KgD5eqKDnsqY3Kn8vpjZLmBaXEcW22RdlnGWvq5RYuRiokBINlgBVf4n1xjtgJIEd7YCkIlTFNU9jR9Bct8YikMcKo4ZkL9hp0qxUnv8AiHb+kPyklQomMtts8xIVNJDO3HB/DwhHPWpOi6hzu48DFe4HfTG5/wC7Xz7WybRjC9ngTLyS2WP8pHf1QzLxrL9FMrN1EknhUC1WSuoxjGrUAG33IKjbyxV9OBxMMFjmlSpqGKUkvlgH4+OMV2KHKtolaad1EYc+63AR1bcmSwGGX0rua2JYkgYVeTi/v2I3mVPBKAlILtjmRyyvue4UMS8xk8sAWEko0FxZhDBtLzB9IZqN9ZlAPmoJG9Gzdx95+sCnf/KUirfUzOEkOQP2gngcdI2f4ZknEkZmlbW6ghYxYZjJIhHjAI94fK20gDc1idDB4JPxHRUUAMMzoyTlw6nc0rGjcO4cIRIAxbXIXO1VqAFfwxqCWjz0ybfIozBozbjHMvEXaSE5QPGHIHupbOlvCQysDewNisY1TZlQ0ems+z7FdTM3jFtU6cRAhecJox0zlsts+siSN2OutNkyOTdbfTbCviFCjCN/9HkrN4LVg1CAG6g0W/kLnCfN5kQyJCsYRm92pFEEV94it8aJE9UxTGOPtbZMmySN5LKiXap/ERJp+JO8VrO3vCr68stDeKwCVJMYQykNsLsAtQtvSP8AEYimzpdiBTJXPji7U8IFTDjBjJER1g6SPZ1+FV0A/u+4b3g/4YpN4Cog5m4Kuiphz1rDhTiglNQMVE24OXQUjtKHKnp7jR0WJHc9z3GC6ozdEsb2WsWnlmHMSSoZVIjOXuQPCEJm1kNfgHkob53fasUlyYk5SEoN01elcmgzzan/ACSW63Cj4Q25YDsVbV37aT9MXNHRhdgP/uE+rZdTdogbyHk+lHLuN3B/dNH5V2aOO/yX88BJDA+/SNe1Zu8WnlqDnwUrx6oB5fMq3E9AK31m20KD3Y+cu53qwl7A+dlYU8xvfj5RsXKKbDfL/KMzw/b/AMmyyaFfaDAvtKSIM+shiUNJlb0supqVqI8QNn8xhkw1o/VGSwIBlkqKGBwUa4eECuA5TW0zOc+HGWlVJs3skWobm9yD2Ng9gcUDjj1wycgdFgjEUTUnh74RzJcr5iUskUkZCoQYw5pSzzFO4rYNp8x39MWlJVQGJNnIlAFSDU0PJnzzih/allB+08wCANKxDSK2Ihj9KBwwqKSwjLJkpnIdRGfs69cGfsChBzuYG49wfP8ArEwZqKxjLILgRon2s5f/AJozIP8AVfr1UwA6MGlpimj55bJ7VtqryOB3vZG9VhDMAL3A++2Nk+0mLVwPJEDxD2cf/hbvgiU4xjkpmby4nGsY4Mt6r+YP+f44G+MjG0WZQDKT1j34wa5UP/Kcv5jrR9/TWvrhZa8I1pKzIWRpnp1xo/21czTI65OBjHGEDzFSQzaiaWxvpoAmu+r5YcpYBuiOXZ7IVo3qsHjMOFcvS5rUMvEZCqFiB5AfU977DucLClO0bJkqSJd6jGg91iJw7Nz5aQSwO0TbG1Pfzph2YfIisMCwaRlXZSnpM0bnxzOpneF5XMvKkNurtaa1LqHUqq0b8QOxvYG8JngFALtGzZJXLtKkJQVFiKFqOC75RV+EJD141XMwNqkBo5UCyWGwYp4flVAfLGVLPQ90d+073dKKpagw+/hoDXjrEfnNIxxVkCLZeL59gnobHl5C6XvQxpVgQI87JFELOZHj+PDSM65vQidze2o6d72pe3yu8NsrXGEI23fM68ouDhV6MOyrxJ5RzMCauqGI7kA1tR2uxXngLShSlBo0bJtMmTZ13nvO/ADt5xt3LnMOQjYBFl6kZaI2QQCSzOAS1VcbH17UPELiAENCZxnWm9UNj2UGHP1h7m7iMWay8LhNSF3HTfqA2pF/ulewPntuPpiTSFJB990P2dLmSJyg7FhUMcf7iPXGJ44PA+SXMtGC8cGpQrMB7rW6jcAjckHYYIISUXjpCTapyLQZKTQqq4BxYHXximtncuPCMqdo3A945FL10r6kA1/rN6DCDcwb3WOqn4hrxmZjIftPvkNYJS8RhJzCCEExPM5UyuPg1SHbuup432wZCa0w/mMyFTgUdL5gkYDPo9bAiG5zGJWy4y2+pIWIkfxKFm/UAIRv6390Yq6l7re6we8nlInXxmagUcp73PtzFz5U5kbNNodET3YcU19zVb40S5l8tHGtth+HTed6tFC5nXi8skilcyYg7BFRGClbIHwAXt63jFMM4khi0eosI2ZKlpUCi8wdyCXauOHVAXIcv52NtXsTv6B4XIH5bA/neFCXMFbvdG+ZbLKtLb8DkoA++UX/AJGzufM3Sny/RhCMRUHTWxVC6rGyQqZeZQYcmjzm1pNiEreSpl5bj6rxaDvN+QzE8cUeXd4mMy65EYgqmhwSaZSwDafDe5qwQDjSoEhhHDkKlpUSsPTDXDgYpWb4TxcatPtDEjNFam83UCK/fCqINHcC/hHxYAJVnGpc6SzpALNlzfLX+YZzfD+KiVrlkSMouhWn0kEgBiQZy1ARk/GTu/iO5xCCItKkK+kHkPw2emkEJslmUZlizLykEU/tPx6MtudLSHTqn7j5+gvCy4wPfw9Y0yzLLbxDD+3B1atkn28TODw5gxZmOWVWkdYSgknsWEUyAFZG0kMG30DyNsNhEuUkE6ZwU0ykzZa0JN0FTsmuJAyD5Z8KGDvLkIhjfqSw0xDgpJYAoebfdB2B3urJ3oHLTdBciMlumb1abiVUpUNnwz1w0bMiY8nMM51C0PS6jG+uSdPb4e12y2Lrceowu6oLc4c41mdKNluB7zD6Rjz6jlEDniCZsxDKiSzwBFZFhmVBqDEktatqBFb7fXFTL14EVEFYNzuVIWQlT1vJejZVDNEfhMOakmzUphlijkilLxvKJFZm3UIgjvbf7r+nnRpIUSotD5yrOiXKQFhRCksQLpAGLl/NMFvs7y8qGcSqQ3gI92UNEvXxRRk+fmR32HmcgEO/vuEZtsKlquGWaVzetNFK8uuMf+1pGPFs5Xn0/P8Aqo8NUQ9Yx2dCzKNzOD//AOn7L1nJ7r9wfP8AppiBV5ULnSTKlAnWNI+1qEnhOZH+z/3qYuZ0UvA2JBmTwkZv4GPnpIDe58tqv/jjIVho9LLs6wpieWPr2xsXPy/8y5Tzr2e//wCo4ZN+SkczZ6SLYoEOz+MZNPAa2NYzJWM49BNs6yOgWj6ijyCgDwL/AHRtjohNI8MZlYwz7XMoRxGTUp8SIV+Y0gfzBxlmulcek2alM2zYZnrziV9lHGocpO6zHQkyhQ57KQdtVdgbO/lQ+uBkzAFdKGbTsK5kkGUKg4cGiUfsgmYWMxEysNiAx2+RwxMpQZjGObtOUokKQe5xFg4pwqPI8My8U8kmqOU6JIALDMZGumI2okd++BmgJQL2uUHs5cy0WtW6AYpqFZigyBzrhALhsomkj1SZ+aPWpI6Y0kggiyHba++3lhCS5DkmOtPSZSFXUy0qY51wyDCG+cZXPFLWtGuKyXYHsnZRMAR62o+jeepTEEx5uWVJCEnXz6oyvm+BUnZVZW8ch8Pai5IHYXXbbbbB2Ykh+XhA7Vlpl3EjHpE9ZcekL5VaLVpdGYsVWwxWtTKo7X+K8ScFOCDFWFckSlJUkknQtmB5vGmcD4jlWuSLKzO2uYNUx1F0jklcAV4rEjj52MQI1gDaSCQjDjzfxi6JHH7FkzFCpSSYlg4WbSCHLeJlarZQOwPkdJ7CoAANrGmTMWubMKyQQmjG7mGwIyPnHuB8TzxjVWVYxpoIsQAFRse2mhbAbfOsLTMmN+OEa7VZbHeJSXOZKv3DjkDj1wkZjMBNIiQEIwAEC1s8g8xtQHkKOo+HfFX16d3OL3NmvPeLOPqL4J9czRsaQ4s+ZMrho0VNdB+gG1qTNY+HfUQoPrZ7asXfXeIbu5wJk2YS0kEktheZiyOOTkj8QVdZRlcxK4VZlaTQ4jQEBCVDeKgS3ibc/frDg9wk4xh/SNoly0OUkBw5zq1HwoOqOci5xZ1dgvwkKtxRxkA2SAI2Y0TvvX54uQoKH4itqylSSEk449IqftA84j8Teecv0Wm2GwQ6QPTsy329fPGdZXMJuvGiziRICd6E9dSe4tABeFcT0izmy3+3NfT4/wDj3wndz+Pb+Y6htWzr2CG/t/8A5gzyfm86s7Q5piVK+ENuytVghrNggG7PpVb4dZ1zAu4uOftSVY1SROs4q9WwI5c/OGoeUJ1QKTHYDLYJ3tFFnbuzKSa9b3N3BZ1gNSDVteSpZUxxBy1NMcgaekNZnhkYJjmfLrJH16Oq2UzFTEd12IZh61qU/exdwCimevfhBotMwgLlpUUquZUN0EKGNQQOtjpEfj/AoJ1jRc3FGEjjhG5vUElrf+kJL37gH1xakJIAvcICRaJ8tSlGUS5UrqceDdsOZvhMDM3/ACqECQ5kbWDTurGq8001v5nbEKUnMZxUudPSB+mqlzuBA7XeGJeD5doqOdh3SNC9HciGdLO/3upq79kOKKUkfMPYMOTPnpmPuVYkt/qQW6mbmYYk5ci117bEC/gdaNHVKZKA8+zr+vbfFbtL/MPZgvjJt19yphUHkkD0MFOG8vNLEdGYhkUxyx61B+KRIgG79w0at9DhiUXhQv7EY51rElYC0FJdJY6Aq8QSIj84ZLJB4klyWZmZIVRTDelVBYBdj3G5+hGBmhDgFJNMobYF2lSFKRNSkFRPSxJpWBPCYMurzGHKSwJ7LLqecP3rsL1Lpr+iTt+WFgCrBqHGNk1U0pQFzAo30sEt+D3gRYfs5IHXHhB8BICFWrx1ZMUdjvWx7HfDLNn78hGLbld2a55uMv3K66jKMq+1VQeKZk+Z6d7f1SYtajeiWSWk2cNjV6cYP/YVFpzU23eGv++uLlrdUK2hZwiQk8fIxoH2qqf2Vmb9I/8Aephs17hjDs5jaUjn4GMGjUVsMc5RMe1lJQzARrn2hCuDZShddD/dnvjXN/wh1R5vZtNoTGD/ADeMZQw+WMQj1ahV2g7yXM3t2Vsmusnc/MfPBy1fqCsZLbL/APaTCUtQ5RrPP/JYz6K6ELPGDpJ7MO+liNxvuD5WfXbfNlXw4xjyOztofDKurDpPaDr6xh3EcnLl5DFNGyOO4P8AMeRHzFg4wFBGMevlWpCw6S4OkG+U+eZ8iwW9cN7xE/xQn4W/gfMYZKWpHKMO0LJJtOIAVkdeevjGnc4cUWXIRS5eeONJXU63BojS9rsrU1j08jvh89XQBSWjkbJlXbUpM1BUwNBzFcRSKDwrKxiaMtLk3JdTeqbVdjsAFW/SxWMSQHxHfHprTOWZSgErAbRLYdZ73jnNjQjPyynMlOkyak0SEEqoJ7gg1pN6QK898bClTM0eVRNkhiXoa+20jPud3iMnu3L+JtViqOprH63/AAxdlSpLuIZtedKmy0lBqCQ2Q9nygl9nEMDN74J3vxGvhpjW/wAgfywFpUsTAEw3Z0uQbEpS2e9Stcj6Rt2Q4bw0AR1l7awU1r3Zek1re5K+D+GHJvMI5Uy65aIXMPAJJWg9hMZgjilVlWSgWkFqdjuQzCSz329cG1YpMwXTerUd3tojQcpcRG5cMwRqbqHdhJI4sejFo2Pl4fkMK3a46HxtncdFg4enAA+Bj0fJfEFVgJfF4grdQ9lMGix8xG1/63zxW6mM3vKG/H2S+FNTMNrefxDQRyPLObE1vRjL+OpDZVkmTtdeESIO1+H0C4IIU8Zl2qQUFsWpTMFJ72MHBk5IuG9NraUReOgXJcm2rSQzeInYUfTBsRLbOM4mImWy8KJemVMBjQU1hrkiNwshYMLK7NFLHVav+uJu9ux22vfFSHr6EeMN2oUOkBs8FJVp9rN1w1xLgSFiQ8dEkgM9EX3F+mELkB6EQ2RblhIBB6g8V+DlN99Tw1qBX3tkC9++3bCRZlajtjqL2qmjJVhXoxaOXOCpCS+pSd6VSD37nYD/ACcaZEkILvHGt9tVOF1jzMIbnGHpLL05iGbSBS32u/jqvocT4pF28xghsibvDLvJcB82xbR+6AvHcrDJLmCTL4pI10CNSS/h7NqB0kQg14e977UqZdJVjiPfdG+xzJsuXLAAoCXJLNXENi6+PVV4Z4TGoSUvOSWvR0kJVogw3p99pPU3XpsBZIY17NOvjGj4qYoqlgJoMbxYhTHT9vDHWsO8Iy+XjaJ0neQMjyi0TcKviAtvCQ0RN159+5wSLgIIPHD3pAWmZPmJWlUsBiE4nM0OFQyvxlEHNLljC5Mko6UcLFempYhY/Zwy+80kW4Y/QjfAEoKcTRsurWNEs2gTQyUm8VDEsHVvCD0Xyb0hUkkSCKX39sxlSNoQH0R9VmO8oGkiVm2O9diAcESAxr2c+PGBSmYsrl9FgLpIVR1XQPpNeiBw5wR5e4/lsnHHGFzMwnAeN1iFNSKmlQGJLDSAQL3Ppg5cxMsAMS/CMltsM+2LVMJQm5QgqwckuaUBenDjHefUzLTr0syI4+mNUXtIhcm238W1VQs+hxdovFVDTR2ibHMhMkiZLdT0VcKwAw0gJytAyy5hmQsxgk0n2lJSBQtajDEkne6+VHCpYNeWrxsty0qRLALC8H6BSMcaszaP1iLXyKkhMzujpenSGFebnYCJAPiB8zWkbUBh1ncuT77hHK2uUAISgg4u1dBjeVpwq5q8Zf8AaPl74lmDXnH/ALpMZ56mWRHe2TIvWNKm18SIOfYtCBm5/wDY/wDnXDbKp1GMG35QRJSRr5GLz9qAvheYHn7v/epjRaP8M+844+xg9tQBx/2mMF06ccx3j3ITcjWOfR/zLlSP6g//AIzjbO/wh1eEeW2b/wBRmN+7/dGUFzjE0erCyKx9QqoAB2/THZj5kSTSM75854zOUzJihEejQreJSTZu/MemMc+0KQpkx6PZeyJFps+8mEu5FDETlvPftrrQZ1IyEQNGyLpdCTVgkn9Ox88SUsznColvs6NnXJkgmpqCXBjJc3pikeNiCUdkNdrU1t+mEmWqOoi1SroJzjQOW5pMxwXSkAmMebZQrFvCNGrUNLKbt671udsNWk7oBnrHPs1oR8eqYVFAKeFailQfecL4Fw3MxyJqjmALC1BXQBfo2o1/HCEJUDHTtdos8xBZSSW4uexob5wy+QdpwcxmLaWyoHhVyHRyo0VRCuCSTVbEbXpKz9MecRZgB+q4B0q1ORyMZbzP0QzdLVu5LX62b8hvvWDkXyelpE2kLMmSNySSS50dvzE7k7gMmYB0mtQdPP766b29L7YCfOCVtyhlhsJXZDMcB72PJo1zgvIEsYjIlQtGYiCynxGPMyZjxEb2Q4X8rw1KnjmTJYT74mLvyrwEZPL9EaaDyMCOwDOzKN/woVX+yMMhL5RUJm4h1nKSsY6ldAJhvpkmZK8XwadKnyrT6bZXW9D38476UWa4AtNaA9HUJByxdyOvWHIvbBESZpDJ02Yf8oFW2XjCE+Oq6pej2sfTEdTY9/D1g1Cz7wAIF1/t0Wp8n+Vnh1/bQhKSyawiJ4pwRrVJlewW03qEBO3dgfM4hvtQ9/P8RSfhioBSAzk/LkSkjJ8LzcBwENxftBhXVfQUIFSgsD1H6fZwTaUDvqNbG8CDM1pz4wxXwYrcF5/tYYB8morg3BovvBZS0EWr4wi6xqDENpFgsNifn542ILpEectSQmapsHLUaj6RS14Is7ypFLCTqZiKcHdjd2PJj5fPHP3IWohJEehNtVISlcxKmYDJsMq6RyLkXMKdXWj1XfnQ+nh/wxfwaxmItW3JChduFur1g7y5wGXL2XdW2Pa/QeoHph8mQpBcmObb7fLtFEgjn/Jiq5PJSLltTxO+lSQuhtz1Svw+umjR8vTGQIUEORl5x2ps5CrRdSsBzi4+0HHR6c4J5vWpzWqKR060dHe1B1W60DYXbb574aoHpOKOP5jHLuKEm6sA3T1mjA4M/wDEQ5J8zIMu0sbERyTAMVOoppUKaH4iT3PlgSVm6SMHh6UWeWZiZag6gmj0BcuOoQ3NkJFWJRE22VzG4U7FlloWPW9r9cVcUAA2R84JE+WpS1FY+dGeQKfCBi8PkSCaPpSm8rGQShamWZPAPQeZA8hflgQhV0hjgPGNhtEtc5Ey8kMs5tQoNT69USsy7r7JN08w6JHNHIJUY+Mx0FoCwhLaR22v0wwhrqmJZ8eUIQEq30q8kElJF0gUvYvqAHPGCsuTYy8K0wdMK0jMqKwWPUVIsHdb77+d4YQXl0aMSJqRLtYMx3AAJIdWIpq3CBf2pZTVmkrLSu3SWpENqPE+xXQwPr388Dah0sI07AmFMgvMSA+BxwGbjwhvkfKMHlUxsWMLgXlhFd14epY/Qjf1GKkjENlo3fF7TmC6lV4MFD673XdrF55cysqtL1EKghdNsCaF7HSasCvIVdCwLxpkpIJcRwrdNlqSi4pzV6HhWuv5oS0ZN9pAriWY/sf7tMYLT/in3lHsdiP8BLPP/cYAcN4jNAS8UjxkiiUNWO+FpWUnoxrm2eXOSBNSCOMXODiM0/BM600jSMJYwC5sga4zX641BRVJU8cKZIlydpSRKSACD4GM80euMxMd1MsGpjW+fQP2NlQP6j/dnGyef0R1R5fZI/8Akpn+rxjKCAcYcI9YwIgw3NufH/1U/wDfOG75esYf6dZAW3Q7It32zcLYSRZkKShQRufJSCSL+t1+WNFqQXBEcbYFqQJapSsXccfbRSeU+a5cjK8kSK2tChD3XewdiOxH88BLWZZjXbbOm2JAwYxV5w8krSMd2Jdj23Js/wAcNKwBWMSLKtUwXSwHbG58jcoI/DEhzUZGqRp9FlSDWhbo/hrb54MSwtDKjBNty5FpMySWo2tMYpGW4tlFbUnD2Do22rMMBqVZZBuVqqjXc/j+W4Jky8RGmftO3XbqjQjQCG+McTjl1uYnId9YAzAAWR20OoR4tegmdtRosCAPDtg7mcYTaCWToBw0A7uyM349mI2b3aFdVObN7sqn0Hz/AEw2UkipMItc2WUBKEtn2gcIM8k8EnzAbp0dtgWoXY77bjb67WCDWFTpiQts412OzzPht4/RJpzceLRrUPKudDM6lTYeveHzkkcDtd0y9/Q+YGF3FGojSLVJSLqnx04Aevt4tmTkiyhlE8qo08jyRhmvwHSKHyDuR/aGNCEs/GOZaJ29KAB8oY9WfY0V5eGZP3QXOxDTAAdydWlJQzizsDdj5I9eeM5kJDVy9Y6ydpzVlX6ZLqcdZSw7uskaRI9igFH2uCqRjs1kiSNh2Njel2om1BFri90Mbw9n37EV8YvDdqzGWYI5HWuFWxh1MhlupCwzcPhlHYfHvFKBfmxWMfkw+V3uQ4LjH0PlAKt0wIUkyzVOuFFJw06XaImZebLR6LzUOkLEvahurODfYWhDD5C8WEANUZQiYuZMdpanJPiB4hucWLgnDWhV1Zw1tqFCqGlRXz3B/IjDpUu4GeOfa7QmcoFIZg3eT5xTJMrmBLIcuXslydPf4r/n/hjn3V3jcj0CZsgy0ieA1McMIVk4OKGTxvOF/gf/AF+eDAtBNXgZszZqUdFKXi08NSdZPGz6dJ+Ltf8An540ywsK6Txxp6pJR0AHfLGHeFZ93IWQx6tJbw6vIjyNgdx949xg5a1KoW9+9YXaJCEC8h2dqt/OWgiocxc9ZqDOSZeKKJ6ZVSw2ollU1s1XbVjPNtS0TCgCO9Ydh2afZEz5iyHBJwYMTw0ESeVue3zGZGWnhEbnUAVJ2ZQSVYHcdj59xi5NqK13FBjCdo7CRZ7P8RJXeAbHQ5giAzfaNnTK0UeXichmACq5JCk+QbCvi5jsBHQH/p2yCWJi5hFBiQBXmIM8xc7yZbLZc9Ie0TJrZTYVPWxervsBfkd8Om2koQKVMc+w7FRabRMF79NBYGhJ68OtoG5Dn/NRzpHnYUVX0m1sMofs3xEEfLY98LTalhQCxGudsGzTJKpllWSQ+NQWxGA9Ie5o56zOWzkmXjiicKVC2G1HUqnybc2aG3pi51pUhZSBAbO2HZ7TZUz1qId3wahIzHCHM1ztnI8kJ3gRJDP0tDK6jTo1WLN3fn2xarSsS7xFXgJexbJMthkoWSm5ecEGrs2DYREzv2g5pIMvL0oSZupezbFHrbxehH8cAq1LCQphWHytgWZc+ZKvK6LaZh9Ik8f57lgTLPHHGTNCJX1atifSj2u++CmWkpCSBiITYthSp65qVqLIVdDNXnSAHMvHR1lMmTy0kjxROxZXss6Ka2by7DCZs3pVSCWHhHSsFhO5IROWlKVKAYhmCjXDrgvwfIwNk558xw+JHh1FU0uoYKoP3yTubF4agJKCpSWaOfapk1NqlyJNoKgpquCzlso9BxmAQSRrkokiJLOjMQDoKEMwAJOxuhZAW6NHFiYm6RdpFqsU4zkKM4lQoCAM3oKtk1WFcobZMjf/AEDLkdQoKffSHZCSALB8Ni9jZ9MS8j7R7MDu7SRWcp7r4Z3Qpn6659sSF5jhzMCxtlIzEgvQ7kAaI49OmwL/AHhA9QBXfFicFhrtPxAq2YuzzSoTTeOYGqlY/wD610OMR4svlySF4dDQMKliXADS9Khuvf3l/RT6jA9E/Tp3t6ww75Af4hVbxYAP0b1cf29pHGGZ83kUsnh8RFXsTfxxg7V6SX9R88UVSx9PunrDUybWvC0K7tFHxT3wd4lza4GloEZWiichjYuUoCpBFEAP8rrDVTzg2Q7450nZSTULIZShT9oNeGEVfjPDcish1ZWMG576csij3SjTS3Q1MaodheFLKQcNe6OjZRPUkFMw/RiAfmNewDOHODexwzMY8pGrJKsZd3djRaQalBs9kG6jYk3sLEStILN7rA2izTVIBVMJdJLAAZJLHDXPqrSG85znxI5uTLwFWqR0Remt0pNd/kMUZ8y8Upg0bKsYs6Z01xQElzmIb5qmlyuQgZ8vAmYlZw4MKHYal7VW6FR9CR54YSpKRejFKkyp89YlklIAap94vAHkjjHtWYaCeDLFegVFQoPCrKdJoWV869ReCWohNDGbcovF0xnHMuZLZiVaXSkjqukAbA0Bt3FAYfJQEpcZxz7baVzVXFAC6SAwA7YsvIPMb5ZH0xLJ50WIJpJJNqB/BX5jCZsoGY74/j1jZJtihYxLCflOv3Of+Mapy7z3JK8a9BdMsiqjF27SCYqfhrtENrvxfLDUobGMEybeNInTZFeIwZbOzt7Lp1jQaNhpU0Ak1RLRr6/FXffF5PBDorupDn8ViHw3lXIgaIc8pUp09NIx8XVaOiSSKErHbcgDcb2LJIYGNW8npVfUg/w3pD//AMOZKxKM8gelOrw6bVklBq91tCavsx32vAXUYvDt/aW3ZlFn68wcuMK/YeTZlI4gvhkVxQTdisZF0aorFYChdmby2xd1P3RN7aAC8o9+p8zm+Wcck5dybxhfb49JCbgLuqQvB+KvgVj27q30wNxDfN7ZoaLTaQt9yXD65qCtNSOoiNBymejl1dN1fSxVtJuiPI41BQOEcKZJXLa+CHDh4DRcQjR36cJsWLL999/M+eMompSTdEb1WeYtAvrpy4dUNnmCUmlVB9Tf+I3wPxKiWAg/gJYDqJ99sS+GZyV3Oo7UfuirH8/1wyUtajWEWiTKQno486wN5Yi0TkDf3Zs9IrvqXzMaVe/hF9vluFnDL6tG8hGvaCr8l+I+p8j+5T8y3fFF5j/+d/8Abwfyjxmm/wD2OseUeksP/R/9Cv8AlHeCf/PD/wDczf8A+mJL/wDs9ZiWv/o3+hP/ABgVwnPywZ5pIY+rIGkASibuwdl32GFIUpMx0hzG20yJU+xiXNVdSya0GmtII/aZmHkfKvIuh2yysy0RpJZiRR3G/rhlqJJSTpGT/wBPy0S0TUILgLIB1DCLJx7k0Zto5TmViPSjXSVs7C7+Ifyw+ZZ75Cnakcmx7YNkSqUJZV0iXfjyMVbnaVk4tIyDUyvEyjc2QkZA233O2M88tOJHCO1shCVbMSlRYEKfhVUGOdOJTZjhsUk8XSk9prRTDYI9Gm33w2etS5QKgxeOfsmzSrPtBaJKrybmNDmNIEcVy4PB8nJ+GaVf7xY/+TClj9BJ4xvs0xtqzkapSexvWA3FpzKmVUbkQCOvmJZAP8MKWbwTy8zG+zIEpU0nAqf/ALUwY+0BTHxGlFlFi0j10qKH8MNtNJvZGDYpEywOcyp+smLbmeM5+fJlvZ2jkMrIUERbUnSJW1kB8JkIUmq+m+NJmTFIdmrpw9Y4cux2KRa7u8Ck3QXvAMbzFiCKhLkZxFzeUzhBuIEP7QVX2dTRUqIg/uTsdOoAkWADqOy4pSZmmuXZlDZc2yAhlfLcfpkYglTdMasWwqGFTBT2Od4kfohZSrSkdFD77xaS1gUy+Gm7/WzgiFkAgV5Z1jJvpKJqkX3S4T8x+WjgMcDVxh2RyDh8vhuBdlaj0kBBvSPu7aogqkjcADbasUEr07veURc+VVl5j6jo+uSnIyfPOCGRybounpoFMiGjGoqgmnsoU0Qd/IgVVDBpChlnpyjLOnJWq9eLsczxfEk1fDOrvWGZckRfuhq06QRCKJBVhfhNANZo0Ls3imVp3QxM4H6qO/zcCNRVmD9UCst7SdnjlodIEezr8GmPYUhPfWCoU1X3aGFpMw4jTLlG2Z8OKoUH6X1nF1cRkzEkPxcwxnZ831ZajeusVH/J1I0kyBaOjcUsZJN0SN96Fkrc0z05wUtFm3aTeHyv85dwEvR+JAHOlIlcPWdtAZXU9eK/cKBoKMxNmOhT3uNxqPaxi0XjjqMvxCp+5SFFJB6KvqOLgZK06i3CM/mlnTicpyy3MJ5tA276mvvt2vGaomltY792UrZ6BN+W6l+wRM+0nOzPHk1nFTCN2kG12zV5bfdwyaom6+MYNmypaDNVK+Vw3Y/nAbIRCHjgAOldRXbcnVFt5fiIw0kXWjmXVKZdKd8ZxxoVmJv9o/8A4jjZL+Qco4dp/wAZfM+MXP7NRASqytGtvXiq7N13+Vj8z88YrQlZm0wj0NgmyE2BiAVP15txwduuNn4dNwrweHKWAug6E7IfDW22knb0sV3w5K2oTHJmWdZJKUwQ4o+UzEBykc0UYkpY9NbMCrrpUEbglTW27D1wRUlQuvFypU+SrfFBLVPKox7eyKZlsvlYXtcyw6bRijB8OlViaz1PM0b+7ZvVhN5AOMdPdWlaflFQc+JVp/MOcKyGVUwMMxIStRqelQPUioAjqEjwvGSd9wa77ULlC8NmfE3VpuhsTXRXLUHu65MGXgLKVzJopHMAYT8Ij9l7iUKC3xV5eeobYp04vxw6tYoickEKRmU/Nm+8+0mmHg0ek5eyxWjmHpApHuq8pXuy+/77cH0rz2opQ2PdzPnBptloSp92HL/V/anT9tG/m08vFMuzR63cySHSCladNWPiN9xZFd7ob4fLUEltY5NsC56QtgLoD1xfqGnk8Km4FNbMrLZJIN79788AbOtyRETbpTBJENnLZsEhwzJ6AgjY2PO8DdnYHCD3llIdLAwQ4eZAwQhlXSdiNh9Dh0sqdsoyTggpvAgl4g8v5ARzk6T+7IB8NEWv4dzuO59DgJKLq8Mo022eZkkB8+Oh18oznnGfp8WkkIJCSxOQPPSqGv4Yxzzdnk8o9ZsuXvNlplvilQ7SRD/JccmY4oMwI2CGSSVjWyhgxAvt3IGLkArnXmhe1lS7Ps0yCoOwSNSzZdTwI4Xxg5TOtOE16WkGkmr1EjvRwtEzdzLzPG60WMWuxiSVM4FccGg5z+ZM1Dlc6IyFaNlajYQhjVmux33rDrS60pmNHO2Lu7LOm2MqcggjJ6VblArOM3Es3EIY2+CONr3rTszGtgv1/wDTCj+ssXRGyUBs2yrM1QxURxfAc4f54zBj4rJJV6HiavXSiGr8u2CtBuzieUL2RL3mzEofEKHaSII82cxNneHrIY+npzISgdV+6Y32Hrg500zZTtn5Rk2bs4WG3FAVedD4N9QHGH+hq5fB/A5YD/tSD/AnBM9l96wveXdutqG/7fURUOXITJm8sve5U/QNZ/xxllB1gcY71vWJdlmq/afBoN/aRJp4mzd6ERr6AHDrUWnRzdhJvbOCdb3jF44Nzk2YyuYn6QjMNUCxYG999gca0WgrQVMzR5y1bHTZ7TLk33v8GPnEaTnWZS19HZVKij2JUEk6tviGxrupBNkATaVcIcnY0pTNexL4aFmpwPeCBR0HnaQdXaIaBIVvVvpjkIvxeckZFDy+eJ8Qa4ex6iC/osvoVVVnwzUkafap+fCCUvF8y6Zkx6ajMIR4xqYrJpd2ANg1EwI2O4P0wwrWQpsmw96RjTZJCFygt+lecKoHDgDLFQrXCA78X4mA5USvpRCA0AW/BGTsFNMxMm1miANuxUZk7J+zl+Y3psmziUhRAcnBTtVQ1FB0a0cF6x7O8U4ooJAlO+Z2ESnYBlh/0YIphY+LVYJNGsQrm+OXZFS7Ns80p9H1EaFX1F6FsmyD1hqHjPEhWoTVpUn3FkgSsrHaO7K6fIEjeheLC5nHs4wKrLYnLXcT9X7QRnq+Z0cw5mOJcRcSMpnX3k5jAgUeARO0Q3Qk+NAN6J1UdyMQqmFzXPLhSATIsSClJumiX6RxvAKzbAvpSkNNxXihdqWQgSgEdIbKWkXY6NwFEb+fc771ir014P4ewBAqA4+7NgddXECOG8LnHGDIYJRGJ5TqKMFo66Oqqo2N8JShQnEtR46NptMlWzAgLF66mjh8soifank55c4BHBK6rGqgrGxBNljuBvu2DnJJXCNlWiXLspCiHJJ8B5RVeOctZnJ8QTowzyRRvG4cRsbA0s26iqG4w5IF0gxzJtoUshQAqatz05axSeZMu65mcsrKDK5BYEWNR9fljRKUkpABjl2qRMQsqUkgEli1DyMWj7M+CGeRWV9JVwTt6Bh6jyY/8D2xmnTCJl337pHUsdmSbHvnzwbR8/8AVGncEhyjKsS5xXMcDElYj8FwsDt3IWNTVliHB2FDFiWc4BVtSCSBm+PA/wDl7xgny3wjKO3Vyub6nRfXJpU+fTYqbI7mI+taqrYHETJCS4PunpDJ201zEXFSxUMK/wBwBwyvd0R3k4bXWaDMKZQ0puhtfXBG+4bp7VYG4PnhZMrFjX+fKNiZduJ3YmJN1hn/AGaZXq9oj0Oe4ciqVjzBAcaRa/FGsQHn+HT/AHG/ObyUMj7aCNmtylF1JwrjgSo6av2jqKZbhuVFFYcwdKoikunbWQoALfiHevLBBKNDl4+sZJlotDm8tNSSaHFnOWh1iXkcnlHCII5AG2FuDWkFd/ETuEP/AKYtKZaqMa/x5QmdOtKCVlQpwZ3Y0oMHiVJxLJjMrl7frB9WkKxFmtzQqthv9cMJl37ucITZrUbOZ9LjM7h86fiGwJJndrNA7IWqvlX+OFdJZJgzu5KUhutniZmsu7ZdEBXWputX188MUkmWAMYRLmJTPKi7HhyjnCy6MUYkgg3ZsDa/XElOksYloCFpvJDd0J4MULkg2xTazJsPDtTnSD2sDElM/Vx84u1BYQxFH/bx0qc2eJTNINtRPhu7G3f5+tYLpCjwkBBq2cLRj5ufu9yPQbfniw+ZgSBkNYcjkO2+913G9d9v8MECYEpGkQjnnKEhqPcWB2wreFsY0CQgKZo6cywL6BsrAWANu9nbv288WVmrRW7SQLxxEKlzMmlaYWSd6sED9K9MQrUwrFJly7xcQ4mcalNitJPbzF9v0wQWYAyU15w0uccqx1C1AOw7G/47YG+ogwwyUBQDUPfChm2IUBr1AkGtzW9V/DEvksAYEykgkkYe3hTZh7QMdOvyrz/Pffvi7xoDnFCWhiRVo719zbV4tPa8S9E3dKDJ4Q0/hBNVup8PcCq9e2+Jfo5iwjpMOeMQuKcYWFYC0Ycytovtp33Pb5+dD54EzGAJGMaLPY1TlTAFNdD8+GPrygfHzmpUlINgHLU4FBACpG2+oVt5A+eB+IpQRqVschTKXo1DnjnlXnwhSc8AjUIdigce8Fm2ZVFBb7KSasiwK88WLTwijsQgsV1dsNACavxYZHF4aPPK0T0W+AMPGPNEcjttXUUX579vOvic29+zB/0RQYXxiRhxIGf7TypjHG58UsVELeF9LeP/AGhsbb+GO/7VeWIbS9G919Ig2GoJCisVDin9vHVXc8Z1zNxfMrm8yqzzACaQACRgAAx2G/bGGatYWanGPU2CyyFWWUTLSSUjIaRK5x5imfMAxyyIOjEaV2G7IH8j38WCnTVFVDkIRsuwSkSCFoB6SsQDgSPKF8f4rOMlkCJZAWWXUQ7W1MKsg7/ni1rVcTWAsdmkm1TwUAgFLUFKZQjmrjc3s+Tj1MAYA7MGNuSSNz32rt8/pipiyUpHCJYLHK305bD5mA0zwhEUGdyuZUR9aWI6fHpYo6sASR3XbV3vEZSTFKmWa0ynUAlWlHBB7csGjM+c5WOYbVfxN3+v/DG2yAXXjz23VneJTkIJ/Z1nOlPDQNtNGL6kqj4wK0oArEjYBjVnextgpvzP6fzGaQRuAjU6qbsAu9bxeeXInEU9poT2Kei+TSMCxGGDBbJGoHavE3U2IAwzOMbC60WD7NQ2UizTZlGii90qg5d1JLF12qCLXZIFBTV998RSgA5i5MqZNmBCKnnpXE0gtGvBwoWiVVHO3WICmPck+fgNKT2uhRxnaS1fOOxf2lecYkj7cb2XWK64mHpf2Qot1ZQWHxLMPE6WB22JRO3lXqcWRJz84BJ2kflL9acAfUwU4dxPISUkbH/R0KkH9Ylahv3s/UA4NKpRoOGvOMs6RbEutY10/tPg3hEjKcXyRUOj2BRGz3uuobEXWl7/AF9MQTJWI8/ecBMslrCihQ8NWx5hv5iuyK7cSsN4RMvnHfYbUZrr59O99t98LLmb18PXyjqJKRs9iK3T93HO5/ybWlIss2QXqEh07k0T2vBmWL1CI5KJ6rjEHqhvMQLsuqCvm1H5+WKUkYUg0LPzMrsidw6JRuGQtW2k4bLSNRGaepRxBA4xD4lLHlYD1pKVgUDBGJsqWPazQUM35YBQCEdIxokIXaZw3SahjiGxAzbMgQHTiGVDj3g1a+mD0376lWrrZSV032sfLChcBxjcZFpKfloz4jQntq7Yw1LxXLOupJfCVUj3T7Cwo7qe5dQAbsH88USkih7oJNltCFXVIq5+oVzyOTElsCIkDjGWRwWlYFW3uOQfEGfsVHYWT6Vv6YIKSC7+POFmyWhaCAh3GqcmTrrhrlHG4xl6VesLNoPAxGoOoNmtt2Vd/M4q8lmf28WLHaHKrmFcRgx48CeULbj+WKsVmO7KwCo9kFS4BAFnwnV+WLvpqxgBYLQCAUYA4kas7u2IaHuIOkJRWk0k63oIxFeEfdG25AF+ZGIpN1g+sBIC54UpKXFBiBrr19QiNHxvJ7ATbBAN0f8A0lEeX9Yv0sYoLRrl4/zDlWK1Y3KvqPpf/wATzjx4/lQpZZSEZVUHpv8AeBcb6fwqT8hiX0AODSK+AtJVdKagk4jItrqQOMWI5Zxp8Q1Lt5jbt5eeNF00rHL3iS9KGO+yklLIOiyTXf6emJcLjhFb0AKbOOSZQ+u+vUNsQo8YtM3waOHJ7AX63+fpirkTfZwB5r4jBlRCs8HX2d1+RXT8vPV3+WFTVJlgBQeOns2zzrUVmUu5gDxd/SB68QyXjAyaAJ1gO26xiNCRt94OB8tOBvS69HXyjSbPa+i849K7riq8ruI747NxXKJR9iWyWCGxvUiAXQ2t5STsao97xCtA+n2/5iIstpXTflgz4/aT10S3GmEMtxbJsljJLoKx6rKgBCqkajXhAGlb7bCyALFX0EfLB/C2tKmM8uCWxNXOGr1OuLAmhJ5GTKzSqoyi+LqSaqFe6lkRjVd9Rv8A7X5YYChRa77c++uMc1NpkyyrfGjBv7kpI7v9sZrxHLh89ngfI5h/7upv8MYFB5iuuPWyJlyxyCP2DtYQLVNUErncq0KA+g0vX8EAwGKSeUaybs5KBmFHvHrBrmZAMhw35rN/41w2aP00dcc+wl7baeafAwZ4xHkpMjk0nm6MwhBjbQzCvRtIO1j6j+bV3ChIJYtHOsyrXLtk5UpF5JVUOB2P/EV7hufnyOY6EniQkKyXa03Zksbd77b+e/ZAdJYx0LRLk2qVvkUOudMjGec7f9JkB762/njoWX5Y8vtogqSOEFfs3RvaISq9pUJYKjEKG3HiYGmBokAkbEdsXNIesZpCVGSGGeNPF37otvKsMbLmVEUYZMlKjk+0t92MBGHSVlWwfCpLURQLBnZrxlKCkVGMWD7NMtHm485HpijXVAdWVi6e6M7f6SIEkMv3tVA1t3IqTeDGGypu4mCYjjjxDZcDBPikXDsq/TebMqYtQ8OjuYEGx038DLt2J72AMZ1CWgsSfYjsyDbLQm+lKTebF/uPHUHkMGeEiDhhZUZ8wfeBaKp3juIEkLYXU4AUGgSCABimlYV90g71vAKgEij4nPpa4sHftLxI4Vl8gqrLE+ZrSrhtKdoQqfh3O6it922reqTuxUE/xFT12xRMtaUYkYn6nOvM9VXpBfJcOyYjUKJGoIt+HV8KqpJFb6a3+eCCJTUeMU20WsrJUwxObYknXOBbTMOJ9NWahKpK9KMbUBev423o38qxHInMNdB4xtCEnZ18gPdNbyjn9vyj2YtE+TOr96oN3VG6/XDFIrjHGROF35TCX4dqomRfkQO/8cUZT1JixaLrgJMSOHZUK169R3H+f8+eDloAOLwufNKktdYRH5u6HRVp5JI1RwVeM0wJVl22P3S3z9N6xc67d6RblDdmb4zSmSkKJFQrBnB8QPOkB8vwbKSoJY2mKmUuN1Gkhw9Dwk1qvvvTHfthNxBF4PjG6ZbLTKUZSwkG6xxqGZ8dOqgpD8PJ+XSGw0wHTK14Ca8NjdPPSCR2NtYINYISEhL1whStrTlzahPzPnjXjk9MxRiCIYzvA8quWlapCIrlJ1LqfREU0FtJ2Kg/MFiRWBMtFwnSvdDZNttKrQhLjpdHAsHVednxfqoxiuyjLJbujKVkQsqzIVLOzat+n5ezB62JJINdsJNwVI7/AMcI6qfiFshKgXBZ0lwAA1L2e8Z6gBiHhM2Wg3XpspBKFhMLHSTSl+6rU6uRfw9qYmhiiE4N36dUWmZO+a8DgQLtOkXP1YJIwxxcM8EOKcaWZgzQnVTxRnqVRMsC6raIgG2BsahQYEb7MVMvYjgO0cIy2exmSCErpRSqP9KyzBXDAsXYjCsSDLZdy8aRsbMUTXOu4eMC/BERamE+dbkjYigCUmgGgx4cuEPXMnoCZilD6lDonJWFVDG/3MaiIOazmXMTuYpQoCMAsiWCYSe/RsBeoANz21UKoiVJZ29ty4xplyZ4mBIWl6ioLNf/AL2rd8nOV25l45LDrMbJaxq4VgDZJAruD2N9/I40T5ykEtpHnbBYZU9gsGpIcZUxz8I5lOOz+0GM6Cpl0hapghvfvvprfEE9e8u8YKZYZAs4mBwbrvk/5hGU5hmdwRpMTGRfhIK6RYN+ff8AgfypM9ZPCsXN2fKloYveDHGhc15QvK8elK3pBuIvq7U2oKFI/O/0xEz1M/CBmWCWFM/1M3Bnfy7Yh57iQnj94kbSdYwAldQVW0k7X51/DAqmlSagO7Rok2YyJnQUQm7eoWch84H54FIory8AlaSRSQAQyBdRIokAna79BgFKISKB3MapLLmL/UVdAB5F2aoGEPZuRAwrLxlZINd9P/StRO/lvGNvIhcWpYBwFRpn7ELlJWUl5hdKmx+kUw/1HnWEcSi09QrDAVVYvAYxudAFWCKFEjbyNbjvSyQ7AUbwgpCrwSCtTkqq/wC7lrWudYn5XPdLPrEI4ljZ5EUr8W66m+luoJw1MwiddanvzjLMkCbYTMKiVAAl8MWHYkwMy/JmY/aE8zhOjKZ+zWakVgNq+YvAizq3pUcC8a17Yk/AolIe+m7l9pD+EV88u6Mo8LZnKCYzqxBzCDwojLR+epu2FizKuXaO+sbVbZk/FCaQq7cI+XMkHwETeJ8szzZPKqjwkQLLrbqDQASDsw2Ows+mLVIWUpTpCbPtezS7ROmF2WQ1NBnpELmLJQS5bLac5lerDHoZTMlEf0TfkfX1+WLXIUUjhC7HteTKtEwq+VZcHTmIF8Q4dOJVzGfeOJQV3Zk8WkCgoU1uB/PCbiyaiNxttklyrkpVONBXiYzfm3MLJOzqysGZiCDfc+dY32YEJqI85tlaFKSUKBHAvBD7PZwuahJVT7xRZRTXiFaSUNNfYgg4uc/v+fKM9lSFSxQY5jzu/wDKL5ykYzBmo9KtIMjIGV48ul7KDYy6jM0T33N+dmsMEZSO2LX9j8JRcwBF0192AB1wO8g2GYUUaq9PnfbbFYQSzeAekW3inKuVnd5JFYl71UxHdVXYetIv8cCqUlVTD5G0Z8pIQg0HDiT4kwo8s5Y6AVb3bM48R3LuJDfqNaqfyA7Ym6SWiDaE9N4gioAw0DeBP8wpOVssEVNLaVFAaj21Rt/ONf4+uJuEM3vL0iztOeVlbhzw4KHgoxMy3CoYhSiqC+f4ar+QxYlIThCJlqmzS6uPfjFJzBT9q7tFfWXbRHquh56DJ+d/OwMZS2+6/fGPQoC/6ZQFrpzLZ8bvvB4skmYRXZnD9/Lf19SKwZUASTHJTLWpISkiELKhNkOo2IA3sfMX/LFApxrFlCwGDH3rHcpn4D1NOqxGx8QAWgN9xq/kfocWhaC7aRJtnnC7eZnGGOOlPGAufzoaN6LIA6WTMwoHqXXXQRr6UB3HyGAvuD689Q0dCTJKZiXAJY/SP2/Ybx6zhzMEuG5hRlVbqWCz+LWj+nnEtfkB9cMvAIBf31Rjny1G0lN1qCjFPcov2nlB+CQGAMCCCt3dj+A/ww8H9N45q0kTrp1gRnuJCOIkRiVWbQwYhbGhyfjAB2WiOwBJOwOE32Tg8bpNmMyaAVXSA4atXAGBJGNM8hUiAefzUaJly2Uyys0jRuAgcBA4RqNDTvJZ1ep9cAogAdEePvGOjJlLWuYBOWQACK3as4o9fly8oEDjD6Ff2fLFmWSSxDtaxF38+5bQv9k/kreFnYZ5cKxuNjRfKd4tgUj5tVMO5z19pGPONIxTpZcp1IVX3IIKyuus7MR30tY81Hfvg7xUWYZZaxkMpMtIXeXeZRPSIYpBbJ8HHWcMIayXGzV9HLh9MclLDVal1Gzd2GZq2ohjRsMMUmZwHZDJtiDtfUzqFVaFvAB86VDFJiRwDPLLOkUmWgQSKVZRCLOjrJV32VYwvYijW1jBSlBSgCkV4c/SFW2QqVIVMlzVEpNDeOdw4cSp8RhwMGBmMo2a9oOYhKGMqqlwa0gMSARWwBN32wzoGZfcM0YCi0ps24EtQN5yW1oz8T3xGkTL9UucxCAJ0lHj3+8wvb0N18rvCyhN57wxeGgz92ECWqqCnDkNdadzRzKxZWM0czCQrS14qolRYI86UCz6b4iUJSaqGcXMXaZgcS1VCXpxy5n0iV1suuVaLrwahRYlqABOoWfi7Uf/AEwTJEu64eE3J6rSJlxTHCmgY8MYg5jIQltszEWE6MoZySzAuulttt9vyIwBlB6KGMaUWiaE1lFrpBYYAsXHVXreOycuNahp0Co0hNGj4lAr4du1H5E4rcaqFHihtEMSmWXIT3EnXjTjETNcuuykdeEOIxGtMdnEuob1dabUj1wJkuPmGDd8Pl7QQlT7tRDuaZXW11Yw3xHhM7SSt7VlRHIsYOosSAihSQAAN2vufTtiLluT0gxbug5FrlJlpG6XeSVMzZlw+OTZQ7l+WMxJMs4njbRmzLQY6Ql2Rsl6/I71Vb4YmSoqvA5++uEr2nJRJMlUsh5bYVdueGesWqXiZEhToyFQyjqAgL4iBvrK3ufu6v12w8rqzHn78njjpswMsLvh2NKk0fR9M27KxgWV4Smb4xJl5dWh5cxek0fCJGFGj5gbYBIF6OlOmKEgOMhC/sraVXz0e4RsjMzLexYAaTXqAWH54YlQOBjDapExDXktADkLlrK5ySVMzP0QiBlIZF1Emq8f+GDKiziMYlC9dJif9qsrScW6DHwR9GNRewDIjN+ZLHf6YpPRQSIMi/OSkmjgRUOPZVYsxLGnwqxA+n574uUoqQCYq2S0y56kJwBi2/ZpBGXVjGrMr2CQCQRRFYxWpakzAAaR6HZVnkzLCpaki8Di1e2NLynJkGUy+bkSWZjJl5EZWA6YsdxHGoJO21G6vGhK70cVcsy88Ig8qZibMZXNR5HUJEkiYlZHBpzIx2knYqN9z4Sxu7INEUlqQSJksTAZmDfxlBvK8L4tJKA7TRR9XqautfhUONNLINm0psbFuSQdwKAUYOZMkABgDTRvLLqiOvBOMKkYWSZpDl4TqMp0pL1dUitc29LsW0sGFgaR4TClQwiJnSCekABXLhyiRLwvi+kaGm+BgQZt9RiYKQdfk9D6kHysApMw4RqkzrCB0mxGXEcNPTNos3B2cKkcwZZAjEh5Czaeo4WyLB8IB3N+VnvixiAfdYyzgkvMRg+QADsH0z0DQGbOMOKaBKQC4BBmjrcDwqmkv/EeeF3v1mfvHhjHTElJ2bfKcvtVxqVOE9xizZjoKzKdRY2TXl+u2GK3YLRx0b5aQoMBEKZsqpBAdtvxbelfX/jhZ3Q1jQgWlTgsOqHMqkIik0IwIjeg1Ne24o7H6HBIuXSwygJhmmYm+oYjCmeuXVAbjGVEeVcFVAZkFdJk1fFtpQNqPnQGFlN1B9GjoWWaZlpSQcAfqBbCrlmiVwNycnGP6bil6mw7UQQrWBvWw7fXBg/pj8wm1pAtSuQxu9xDjxMWGNh7OL1Dw76tj+ert+eHj/DjlKB39GxyqO7yitc25mP2Yk9PSkiMwkEZB2fw7K2nt6EncCrsZ5ihd682jr7Nlr+IYO5BAuvTCuIftAzOke4ekrcLrLnS7ONOjwUDKC1UEPwX5KSP1wSXMno+69USeqWnaLz6gCr1+ktjezbUAxBVeIiNy3W1FGFmUbE5cBd9YUe9vsBub38hAmsce3h6w8qsJmJuhLA/bj0yTRn+VsSaUpmroZ5ll1NOH6T9OpwAG1Myqw1fH8P9nYmtsRphBxw1ihMsYUhglrwfou4YAkUwx66itY9Ouf6jdN36fWBFyg3GCyEDxWPAFffzJ9TiHeuWwfXL3WLT8FuxfAvXa9FukwOmpKYlcux5sTQmZpdID9TXKGBcrGLoP8OrXQIYA3QFggpd+8L3jCbcbKZKxKCXozJYs6tRizOzcSWLpzfKEKQeGQkxQMGCLqZ7jZdQGruQQAPkAMUqzpCaHAdtIuVtaaud0kteUGcsB0gWdsjieNYDPDBKNJL9SWSM9QaCKkiaKhch2pWbVZNlQbqsLISqmvmG1jclc+Sb1GSDSv0qCvtGZAZsHIbGLLPy0KeMzHxNKQAgAHVjMZoaq+9q2oE3sLOHGUMH17w0cpG0iClYRgEvXG6oK04NmQMzA6fltHSQtM4MgFnp9vdhOxkJ3UEjfuRd1RUZaSCScfTnGpG0VoUkBAN3j+4n7Wx4cmeJOW5dRX1JO19YOPBuAHdit6huS5F9iCAVPfBhCXoc4Su3rUi6pH0tjTAB2bIAFsXqDBh5ksDUw1EkWNvGCPM9h8qwTp19mMIQtnYUbubhDJjibcM1A6j4dvCNZHfY7998CyTX3rDL01NCBpjr0fKE8ROXhUrJLp9zd6GNIHBskXW+1ep2wSkpSGJy84uRv5yryEv0tRizNllXxhOQ41loOojTaiZSwqOTYysSq7AhtzVihdA79yQpKXD5+MDaLPOm3V3G6IGI+kM+Ta1fUUhMuUvMs2hVuVKcwqSdkvx6wSdqBo188LKXmO2enLN4ama1nCbxPRNLx1OTEcca8IzDlqEftw/7XM/+CXC5anmtzjrWyUBYAoaJ8oHfZpERJmyb/wChT/yXByi5YaRm2lKUmWlSn+YQA+zzlKDPyzJPI8YjjDroKiyWrfUp8vTGm+wcRw1ynWxpDn2hH/n1iexfLkX6dOPFD/DiiGngDUQA5yzQfNSACgrEd++AsqLqH1jdtm1GbOuENcpzg1yPA7R1EXD9VPg70XUN/wB0k/leETyN9XSOhYQobMJR99W0o/dGmcMHEq29p1dKYVVAOBIUNkHVdRitu60T4xgg/wBMZk7ksZjYjHmHz0z7sIJZpOKCQCMzaNYDEgfCFQ3f1Dr/AGjizvHpDJfwVwlTO3e5HoeqHMl+1i8YYyhGcrISBYBEVkfIN1K8q1VtWIneuPekFM/p4QohiQKcfm8mfizwVzTcQGSy2gucwz3N4bIDK7EEVsFOlR9Bglby4GxzjNJFjNpmbwC4B0a8QHHMOYTwzMZ8xqZOsWK9tAsHoob32J6mrY1ue+1YAGa1X9j1hlol2ELIRdZ9f3ns6LVD8s4mZ+Rj05HEiAJ4jYH3mA1WykXtW3nvRGLWTQl/fZCJKUi8hJBrTPIYUI51ypAXNzOOJoBKdPUjGhXUjcKdx19Q2s1oAqzR8xL70V99vlHQlpR/Ti6Q7GpB453G/wC7g4jsnGD1n6kGpNRVWLEdibO3e/XCjM6RvJeImxjdJ3cxizkMDE3LQjdnjDXuo1NttexHf6n0wSQMSIzzFmiUqbWgr1R7IykySgKQnTkKqNz2H4rJ3usXLLqOjGJOSBLQSXN4OevhSIHEJEXLSliNAdLV4AtgFiAepp1Xsdhfl3JAqgSdOTekaZKVKtCAnEg4LJagr0XbSpbPAByfL84OTjMaqwZ30hQihbPYAbeZ+eGpP6YYRjtssi1qCyQQA7uSeL+xFgBIyxOkhgh8Pn5/57YfhLjmFjPZ6PjFT427eztoWXWHFhWCH4JNXxIdtNm9O1qbGk4yl7pZ/b8I7VkCd+L5SzZh80tgoZ8dRV4McvZeRsqmr4xKxbWdxuQeyLR37aRh6EkoGrxhtsyWm0G7gUhm6uJ7XMMcYycckJiWbL6uqg0vJ4S4FaCBuDsTQ328u+KKBdZxFyJq0TN4UKZjUCrO7/nxivy8sLqLe2ZddUgdPHWoEyt53sRLp2JsC78sKMkO94e39Y6aNpKu3d0osGNMPlHddfKuWcPcT5djkjYJmssgJkNhwB4pHZe21VIin5GvTFrlAj5h7P5gbPtBaFgqlrJDZaJAPekkfzHV5aVmZRmoPHI6rpfxXqZyB/TXV8PlQPntNzk4iHaRSAoylUAdxTADsLY9WUSsvy/JlI5ZJDHKhhEbLR8RZYkNmgdNIfPzGwrFiUZYJNaeghUy3ota0IQCk3nB0YqUKYPUZZYwFynERrVY8p4xKqqBLL4mqVwfj7kVbH8bXY2wtKgSwT3njG2dIUlBUubRj9KaDohsNcANAzQbl5kkJR+khBCPq1GgTOsJWvUWG/XDSurt7do5qLClii8cxh+wqfyhvg3MftBgVowiudBFtfwDtQ+Z77EV2PcETAtgR7aHWnZ/w6VqCnIrlr7wzg9n85k4ZdMjFZFAegrn4m2+EEEkrsvfY7YcrdpVXGOdJk2udLdAdJpiBgK4kNQ44QxHxPItoAdmpkCkJJVkBl3C1VMpJva1ur3EGVT8ww2e2AE3WoXqNWNH1BbWrO0NftbIBCwkbTpDkaJL0kVqKhdWkgXdVW/bFPKbHxgvhraV3bod2xTjizuz18oj8ZlyM7APLIGGmHaN7UgrLR8BKkhd78g3oai92rPh5w2yi2SE9FIYurEMaFOrHGnFtYjQHh8Qps3IVVopKZDVxjq3sm5YR712qtiaxQ3Y+rT18obMFtmFxJDkKGOvR1oxVTXHCCXFY4zmlKhFcSoS1izWkdtY7g12/I7YkwDeUxf3nGazKWLMXJIKTTt4HR/MRRuPcgxCeVnz7ozOXpcs7V1CaFq+/esCtCEqLnujdZ7bPmyUpTLccVAYc4K8O5UynDdSvO7y5qJ4Vfp0FDFQfCDfxMnc/pvg2TLoTjGRU2fbQVISAEFzXmceoxnU/wBnOVO/t77osgHsvdWYKK993JI2+YwaZyRCJuz56ySWxbHQOfCC3PnBMlmGQieSKeFVgLdI1JoDgbWCrWjC78q9Dit8zhor+nLUAcPf5EZXxfK6HPjLnUwYkEGwd+5JPreGyl3gzNGe2WcS2UF3nd3DVHa+OMFOWMnmXDdDVfYBX072D+Jf54VOWgKAVGqx2e0Ls6lIe7hjnQ4OI2XgHBuICeF26gUTSM9yggo0iFdtZsaNW2kdiK3vAJDs0GtaEoUC3jrwpBrmvgBkmlld8uqPAYU6rVuKkvcEbFSdt6s4uYirkjCGWG1BMtMtKVEhV4sH4d7t3RB4jy/CZJOnJk0BM/hEiKUWVIo020GqcMKFfEKO5BBUtLliM+9o1yLZNCE30rPy5EuUlSjmMm1wwoDHF4FGFv2jKayqKZeooJNynVdd2V4z89PyGJcGo9vF/FTCpt2tnNGP7Q3UQrk/ExM5d4SYMxE7ZjLBF1IY0kB8Racqq7DdddVt9/bbFy5d1QLj28Lttr30hSBLU5YuRkAhya4FnflrBjmHMqWVkIYGMG11MCrWAfADfc01+uLnkOCNPeEYrDLUAUqoxzYVDUr3jlANs1D+0dJ0F+tFpqKK/hSvGZVfzP3SaJoEYp07xuIyHrG7dzfgb1WuqfpK1OV0jvA1aDHE+M5VXZPZRIw2NoBvfqQe5OIubLBIuvGOz2O0KQFb26OZ9YbfjalLEEQI8tjXYgDYfXb5YEzg1EiDFiUFMZii/V6w7wqVptagRhWRgajCiyCBZIPzsG/pi5RKnFMNIC0pTJumrgjN8ODjqwiJkMllBGy+1Rxh6kDQypZCllO+geH4h59jVVi5aEAHpY6H8Q+dOtJmBW6JajKSWqx+7HA9kFshmclGgQ5pZLbZnkWyZBYFrQ3FV8sOSZYDO/XGGdLtcxRWJRTTAJLUocXzxiT+18kYyvXi0dv3nrfnd+R/Q+mLvyylnpCfhbWFvcL8vLsgJzbFA+X9zpepAG0osu4WQCwzDfXe9/F388KmpTc6PrrHQ2aqcif+q4pRyUZpNCAcuGGGUFuT69mXSFVQzClTQO/fTqar+uGyfk9iMW03+ILkksMTey1YeEC8xyTbl1cB2naRyQT4DIZAoF0CLIvzsnAGRV+P5jQjarJulNAkAc7rP1xzK8nuqoGkU6FRRSHskUsfme56gP8AZ/SCSRn7Yjzgpm1EKJZJq5x1UlX/ABbriKvIkmoP1hqCxr2evdmEg/FYJ6R7G9x6YH4cu7+6ekO/rSbly5Rycs73Bvq8dYn5XlSRJUk6qUkrOAEOytotRbHYlexvSSNNaawYkkF3zjNM2khcsoumqQMcw9cOOWNXd4G8R5wnEjJpgZROY9BViyopl3fxBdxEGBG4BPhO1gqcXamPr6RolbMlFAU6gbru4Yk3cKPS83mKtBk50lUio8sT03cDRuGUT18Mh2AiAPY+PywJnkZD2/pD0bKQsMVKxAxoxuajO9ypnEmLm5gG1JlwqylSdNAKJEFnxkXuWs1uAaHczfnQY+cUdlpoQpVUvjndPDg2fM5OHmKendI8sdA8A6ZBt8w+XXxa9h4FJob/ACoYveKxAHstACwyKJWpdca6ICzRuJArFm4py5DOzvJ8TrGhNDYI5ehYOzXRHmMPXKSokmOZZ9oTZCUpRgCTnmGryxHGIEfJsSgASybNG9+HVcahB4tOrcL6+bfiOAFnAzjQra8xRLpGBGbVJODtie4aCA7cuwRSGHp5lgITCZUVAoR/xEhV1C72sncnc4VukgsxwaNot86YgTbyB0rzEl3GmJbs0FII/szJDMMvtDGVpdZUkfGRLsNqG0x2vyXDLiL2NX9fWMvxVqMgHdi6Es/Do1x/Z3mBMvA+HyP7OZ5mYt0wNHhDRoynxaK7kmya1LQ7EYAypZ6LxpTb7ZLTvQkAM+ORIOD6DsLwe4nEDODSfvorY2fTatBBN1vYo6dxiLDr6x7wjHZ1ESGc/KqlPFx2NUPjAfOTZbO5iQVmFfpFG/d6KRtdi9QYmq7EUTYwKrkxZxwjbLRaLHISXSRecY3qhsmZnfnhA/iXMcOZWOV8u2mFVYsJCCuqWNWuo62ZR3IsXXyFU0KAJGHrD5WzpshSpaZgdROTuySR9T1B48YEmbLmPV0ZFUwsu89WEVSUrp6SbTSbG4BPi3AC8Gdu+NKpE2/dvh3H06k1x4vTB2pQljiq5apAcvJ1AY20mQ3qa3pR09QoyWLG5byqsWVgZQpNnWpiV0rgNKYu1Wy064yjmqJFlpAwFtszWdqX0Hp9MarMoqBeOPteSiVcCc3J7h5cRBLkTMTK69HVdvsqBt9O3cHsfn+tVgJ6UlTmG2CZMFmupPRcvSmAZy3c41yaNZ4fxTiQJU9UR6UPUEIJBPQ10DGLI1P93zb8IIWCoYYRp3FnUAVMVaXmGCtDqB3axYI+GT56N1mdlKTOAGj0+Bo2QUAor4rvU/bvhlxUwMfdIT8TKsSwqWHdIwL1CgeOmg5R3L8iMrKTMGC6e6GzpeNjZ1eYjrt54gs1cfdPSLXtsFJZDEvnQOFDTK9Ff4lwaOAezvOxZQis3TB2kEirQ6gOyHc1Q0fOsJVKCei/usdGTb1Tlb5KKFyz6XSfpOJHW8ckyqBgwabT1ndT0Qb6bNNY95Z8PUGwvbsDsZcr16desULSopYgPdAPS1AT9ut3GnE4iz8O4Q82Wy7IyELAI11xr5Ggw+PuAOzEeY77OEoqSOWn8xy5tsRKnzAoGqnLKPZ9OfB8soRmMjmfbL6cxTqxHUJAIyo0l2I6ljdVIXR90j71iylV/DPqiInyfhmvJe6cnU9WGGhIe9mDk0OcR4TmC+uMI7WxNSVtvQoj1+frha5KyXHjFyLXICLiyQKZduEMSZriCgq2VmIvuDGw8qJCknvv6/XFHfAMRDBKsKjeTNS/+oeLCFcJ4rLqMbLNGohkYhoqUHvsSASfOrxcla3ulxTSBtdmlJRvAUqN4YKc9bP4RU4s5lo49pJdKQiwYot1ltksiYKwtiavUChoqT4hCABj3D1jeq0KmL+UOVfcrKhZ06DkQaghmk5Z42YANmJishY1GpOqBBES/v6AYrtqAO41bFTgxKc4+wG1hEy3XQeiA4ZnyUoqp0cn1bRi8Rs9xDKyRklp1GxPu4idMyz5jVQnuulMd/VRsTailSwc/dTrxg5FrWguEg9ZyuJ+3VAPI5YxbjwLIxLNFmMwhDydQqZRGVNGx8V0RINv6Q9Rhm6lpBCj79mMfx9smKRMkyy4DO15w/LVPdwg3w/N5OCLQuYjCKWsvMGogiwWZidiyij21D1GGpKEhge+OfPlWqfMvKlly2CW5UAzY82MUfiWUmM8snXhCGbqg+0qNKhpIwx32HwbD7wI74SSXNQ3OOghKChI3arzN8uJYH16uERoOBZrUU9oVtVhVGZAbeOUFR33Dyp5HuuIEnXv96wa58tnEstmbvEVyySdM4efLSrKFMscbe7DXM1qUljBAUE1t3XxAEjSfERijQs/t4NN1SLwQSK5apOOvA0LY4CHeXI5Fly0jZhOklCRRJq3YSKp/vOhHrrB8sUjEF6RdrrLWjdm8cKNoT3A9jRfMrxTLyEKkiMzLrAHcj1G2+NKVpOBjiTLNPlh1JIAp+IBHjryxSiIDrIgJCROWDErY8S6TsTt3whM4qBAx5GOgqwpkrSpfyk5qDEV0LwKOb4kUct1VYGbSBCtMBDrjO8ZNl6HzNjFPMbty4RoEuwhQAYjov0j9zHA6d1YSeJcRC0ROCF30wA9pwpYe7Ntpvy3Hi0jFXpvscYYmRYSfpx+79jt81A7ddLxjicV4pobWJ1IVDa5cEjVGh8KlaY69QK+W4OnuJfmtV+yIbPYLwu3TU4rbAnEvSjVzxD52vlafMMkpn16hPIF1Lp8APhoaQKrzBf/AFvIaJZUxfWONbkSkqTuma6MC9c8z4DlmarzdKP2gFuM7xeGm1DcVZ6TL/3vTt3Oacf1W5e8I7mzUH4Iqr9VaN/uB7u2FyOv7Tq479oXbpjqHzv95eny1aOxvtvg6b3rjOAr4F6td16On29bXsacIj5Fl/bJOpQeq6gBYL2B7t1DKdq20jysd8QD9X+P5gVqPwF3gM1N2Nd74O8QzQ9vRNz417otDYba9QPndEE74FZ/WA8vOFyJR+BUrgcy+eTebQI4fJMkzsVkESxzsrSEMh2J8ZVVVgavxSDt5HFJKgonKvv2Y2TxKVKSkEXiUggOD1AkkdSYk8pquZMozEGWtQBSRrupYnfxsdyoPYCx3PkUrpveAhG0FKs4SZK111JxbkNdeyG+beJ5fKylDkoZAIi9mgbYTMRWk7HptZ/p9u+LmFKVNdHt4CyInTZO83qhVuy7xycNyis80ceVnYnJrrXrHUCwJMSx+Zi7klRvVaRdGhgVywvhEk2iZIACS4bPDxzjIeZ51d7VQoNkG9ze+/ocNs6ClwS8I2raRPCFBAT54GD32WTsMxpX01fP0wq1pqFRq2PNO5mSSzGvl5aReOH/AGfZ4rEbiXQrBgJGOsssQLNqXYsyMx01927JbGhKgY460FBaDI5Izx6W0Pu2mOoyNdSNG23g22Vlq+x79xiXXg0zrlMYTlvs9zioVDRhumERwwtSs7yjbp7CiuylRsbB2IEyycI0yrYgUWHqe8Nr71EHOZ+HRRplkkRC0mhHLOyj3cTL4Stb0zAH+BwM1Io+fpDbFPWb5SWCXIYDNQ15CAfDuKo0cpESqUSaYe8k7iGMMq+Kx4JpAK7EA4UFuDTXw/Mb1SCFpdRYlKcBheLHDVI54QQXmt8mGy8cUZEbEE225YzOxNmxul+dBjsdhgt6UdED3WFf09Fq/VWouRwyugePdjBzl7ms5nMGIqgAMtEE7hOkV7+ZDtY/o4YicVKbn5RitezhIkCYCT8vfefvFOcZzw/mZsjnc06or6ndKYkV7wnyxgTNMqYogR6yds5NuskpCiQwBp/a0J4RztLBPLNoV+pfhJoLbatqG/pZxUueUKKmxi7VseXPkolORdz1o0XXlPnds/McvJCiq0bWVYk+Qr+ONkm0mYq6RHntp7FRY5O9SskuMRAPK8QyyTKY8qGdZemrHMSMajaBYrsm61DwntpI8zihNANB7pBrsCijprLXX+UDEKJ8Ot4byvGMprWUZdiQJJkXryGy8jKwVCarZ3Aqgx7C8WJ+bQKtlKAa/mAaUFAcesDlCo3ysyqPZhoYwKF9pl79KKIHQDZAjl0Egb6d71Cq3j5aZ8vWLNjKD85cXj8oyKjjq6X66YRc+NcombMNOsoUlUpSp2ZHRi1qytuI1XYgjuDhq5F5V54xWXam5kCUUPU55EEMxBFLxNX5RFbkgkgmfbUWNKQTckT0CGtf3dAjtqsYD4fj7p6Q7+ssKIybLRQwZj82cR8zyE7Mx9oAuwAIz26qygWHB7qdwR32rENnfP27xcvbISkC53/tKcCGwMFeG8rmJ4XaRXMTs6nRROqIIR8Vd1DbDy/PDEymIOnpGWftATErSEkXgAavgp9NC0M5/kqOWbrNI2rqdQAAbWbrv61+gxSpAJcmDlbWXLl7tKaM2Mdi5LjVEVJCoVYw3hFuY3Vwx32J0hfoPliCQAA0RW1lqUpSku5LVwcEN3vzgXwOOODNxxjruY/cfu1C7LQYnUSbF9h5atgRa0MlYFaUjXajMnWZSzdAV0sSTjhh7wqXhnlvPCOVpHSRI1iJsxaTuY1o1EtsT6MwvUfO8Lkli5005cBD9oSTMlhCSCSr7n+4uOkacwKMIsHE+boI4zIA8gVtDBaH+jaS9zRGlT2PfbGlU5ID+9Y5ErZs5awgsHDjtCfExGl51RQX6LlQJt9S/wChYK2xPqy18jit8BVvYg07NUo3bwfo5H6g48IlLzZZIXLyEdRYg1rRYsynufJlP5EHzwW90EK/p7BysYPnoD5wOP2hwaC5jkChVPl95Ub18uoo/X0wBtAZ40jY00qugh69xI8jEfmDMSy5xY01sCsb9JWjHh2JO6FgL87wEwkrYRqsSJcuymYphiHIOPUQOpoivmX/AGtpDLpEwsHrE+Xw6VEY/tEjEc73+f4gbo+Adsv2+ZvdgER+GzoOLEaoQTO4pZJNd6pfiQ+E7gkjsCxPZlwSf8SFTSRYwCDgMg2Azx9trFoyufgnzNezS61kppN9KlNVEkGvuLQPfUPQ4sKSpfy1hMyTOk2d96GIoMy7YU4l+XKK5wVFdpggy2oJOjBIzrJo/eMRsm6rxCh2cnZKAC7Nnz8PfGOralKQlBUVs6SHPRx0CgzNwrmkCHeCZTNpDmDpkjf3ehlhUMwDb0StvQJ2KLWJLSsJJwPL34Qu2TbMudLDhSauLxIFObDqUYb4xkM48khKiTSMwod4EJaNQnTWzGdRbU4A2B3PkRgiFkvzhcubZhKCRR7tAoteLuWfJhq2GbwA4zlcwFA9mYhJQSPZI9Cp49QRiv30EYavQbkkqKLgRf6KiGL01cnDEcKt6VjJOZCxK600tpUNaabbxavIfL5emHSCHLHveMG0UkITeS1BW6z4vVg+XlBTlOTMdIDLD3pk0AgWaYEWdjsCQ39nCpt3fdLBo2WbeHZjyxUKOGLEZ8iXjVuXm4qyqZDmF1MpICAAArmGIPh8isK/mPM4YAcox/p1vsTx5j1MShmeMaV/faiknZNrCyeq7G+nQPfer3wt5sbgiwPVmcZ8R5O/flFh4LNmx1HlMtCDWodaUMXl8iAbCLGdJ3Grcb4YkrqTp6xitCbObqEAfMxbRk+ZNYrHLfOOazIzPV6bdHLvNH7sbOtUfyxnlz1qd8hHZt2ybPIMrduLywk1yMJ5c5wllhzfUEXVjiMsREaj5PYqjdr/ABxcueVJU+IFIls2TKlTZNx7qlMqvZ5wT4JzHJJw3N5qURmVGIU6Fq9KhbFb7t54NE0mUpZxjPatnS5dvlWeW90itTqX8IrvA+es02ZgD9LS0iqSIlB0sQpojtscIl2lZUHjpWvYtnTIWUu4BOJNWeC/2j8cTLyCGCCAOy63kaJGPiJoAEVexJJB74ZaZgSWSB2Ri2JY12hBmzZimBYC8RhrXsaBvCuKyQZ4ZXOwZaS3VGIhjBUvVEFVAI3F2PXAJWUruLAPUI1WizIn2Q2izLUlgT8yqtjiTpSJPGuOy+3+y8PjhhYP0w4jTUx+9ZKkKoPoL2+dYJcw7y7LAELstilfBfEWxSlAh2csNKPU+vXDvI3MDSZk5fMRQmRQ5SQRoGDJ3HhAFUNiK7eflcmaSq6rGFbVsKJckTpCiElnDkhjzrA/lvmaWQT6kg91l3lSoUFMlaew8tR/U4CXOUXwoNI1W3ZsmXu7pV0lgHpHA4+Ah3g3H5JcpnZWjgLQpFp9ylfEQARW4AGw8vLFomKKFEtSF2qwSpdoky0lTKKn6R09vrDMfP3EzE03u2jVgjHQNiwJAIBB3o74oWmaz5Q1WxdnhYlVCiHFdO6LTnub3/ZS5yOklYhKqwGD01A+RAJH1w9U47q+MY40nZiP6gbMuqRXQsziAvJ/PmbnzkMUzIY3JBAQA/Cao/UDC5NoWpYBwjobS2NZZNlXMlA3hxfMeUc5o5r4rlpWDBUiMjiIlF8Sqdvn2I/XFTZ01BrhlF2DZmzrTLBSXUAL1TQkesLg5p4oMpNmZAoTQhhfQtEtIint/RJxYnTbhUeqAXs7Z5tKJCC5c3g5+0nxjnLHNHFc1KhCh4RIqylUUUpI1ed/DiSps5ZGkXbtn7OsyFAllsSHJxy74na2/albaesdhLq9TugmpfM7ptfbayTne9ev58oTdT/Tnzu/a3fcrp83XlAvgiL08xMnSQFNLsZSDuYj/wBWrIhBJsWKKiiRuuWAxI94cI1WtaiuXKU5q4Df3fuIJfVjiXbA9wZMpJlpDmNHRSUGzJLpDEae8iRncNpoWDeNEsJKS/n+I5NsXOlzk3HvEaJfF8ir1gkw4WRoLReJnUDqmrl0swHi21EKaHmR67n0DGQrtYL1o2WjgZZV9iGlm4VFcolhFsjlzITuu6my23xFvmSSbJvECU4iBVMtHyqcYjDt9O6FQ5PhLN006JZ7i0dQ79NdJUC+4AAPmdI71tLkvSCNptfzEmlXbUv49kCOOx3xAKnTBAjI1SSIKFWDXhJryBsisImVmUjq2RV2wkqfPAA/luJFDCZYJzxOxFLo9oFt01C6diGD9LURs1+OgABdtow0p6cYETk/DFJIw1Pg7d3g8ReG8SYcVaNXcjryKwEjstapTRXpaV3NfHWpWFmtKmAQYzLUlUoDhp+fLSJHL4I4mwUqAZJNSgy1XjI7uVO5J3UDdq3rGeX/AItPOO1bCDYA4OAb5eHB+wvg8PcstL7adXtAQa66pkK79tNqqCu369++JLe/nAW4SzZA116fLdfrqT7yg5zVkcxK2XMIYqr2+mUR1upDE+YADbAEm6rexpU5aOJJUhN4K0zDxn8HKPGSqqzyBTrV7ns0YkGoHWf9KhcedOexJGLEAtQJpA2blvi6qGdnDeB5QZgR8cpdQNRGyOleXhFYXMUkAgw6RLmFYI1jNuZctMgTq3fY2+regCR6AkE18/K6xUhaFKN3wjXtKzz5UiWZj4nEvVhUc2PstC+T+KyQS3Hp2tzq37D/AD+dYloQksoxWy7RNurkIwIJPU2HVGy8L54zbINk+Ak+DzDyLfetgqD08XzGFCaoUEbBYZCg6nx15fnsgjHzhmSFvSGNWNHkcuJB3PnJYH6DF75Xvl6xZ2dIcthz/e3+2sFOXuNTz5bMGdQrLagAV9zc7+rX+VYJExRSb0ZbXZZMqejdFwa9/pGc8jyeDPf/AGUv+GMkn6uUem2mXMj/APIIr+UzTxgsvZleM+hBWiP0IP6YUHEb13JhunIg9hiz5HNaeCzj8eaVR8/CjfyXDhSSRxjmTBe2ohWiD5jzgTxBenlsnKp8TCQ/QrKawBDJSY1ypl+dOQcKd6YLfahmA2dVhsGijYfQ2cHaKreMWxOhZik5KMWvjPCMi+eM0maCTa4z09SXahdIo770P1w5SEFd4mOVZ7XaUWXdJluljVjm/VFU4ZPfHP8A+S/82wpP+K/GOlOX/wDGXP2jyizcH4RkY86ZIs1rmuQiPUm5ZW1ChvtZP5YalCQtwY50+12ldm3a0MmlWOREUblKcD2vf/6OX/y4zy6Pyjt29bmVwWnziRy1mKyPEv8AUi/8ZwUsMhQhNtW9pkHQnwgTDmJ/Y5NNdDqprO169LafnVX+dYEA3SMo0KmyviEqJ6TFuVHixcxZqIcIyccLMytKzEsKJI16tgSKBb1Plhq23YAjm2YrNumTFM7NSujeEQdYy+a4e4P3IJD+bEm/ywDXVJPKNYXvZE5BzKh3RaftnmsZau1y/wDkw21F2jm/+n3RvOrzh7icv/7fUf1cX+8XEUf0WgZAbapVxPgYDfZrn86hCwoGy5lXrNQsbC+5vt8sBIUtOGEbNrosswPMPTA6PvnFmZ1OfDGOmE3xCCmoA+IuO4+d2Rv8sMcbx+OkYQFCx3QqhT91OV33XtgHkJ5ESZnjlQdA6S0YXctEAre6jBY1+Ij4z5k4pL1fT3kIdaCg3bpB6VavkajpK10BwHCJ3B8lC/D5epOoVpIXkZY91IdCFZUI8TGltSau98MQAE1MYrTMWq0i6nB2c8DmfOPcP5djzFNDmS6xyqTcTJY90TptiN+kpVgKokb7EWwOBha5y5ZZSWcavr6lxjDr/Z4DD0zmDuum+n/RKjbX6Ve+5B8jWCCQA0JVaVKXeIgpw/lZoZY5evYSWWQqIyCRKdWknqEUCbqq2FAG2MwrAKm3gUgYgZ/iLC8ELvqaNGbbxMik7dt6xfRJqIUFzUIZKiBwJih828x8TjmzRg09KJlSMaLYsYkfbY2t6wT/AKoFb4NwWhIBALwEyfFJGzfUGXhjkOabTN7GNZVpAijVp1FmHUYtd9rNA3ZMU0e/aOZikSRUQSN4mmGVtgxbNrVILOvpxjbc6zVWMUEIdwKw9drtKkbtSzd0yph4Ro3JfFJZsuWnNyCWVarTSq5C7UK8NG97vv6WSBSM4STWBH2k5qOXKzZZMzAkgaMyB5ghRdQYFt7Wzpr1seuIIuKVJlj1GeWfKX7Q0kt5urOqUBmr4WiMka+uwHkty9EKOI7YBcWyDIfFmIGqV7CzA+K4NR2+8zISR3txffCpkwAMx7I12WzKWoEKArmW0/jrEZ5n2OqiwattQN3/AJGHS8HZoRbCywi8FXcxUGvpDMMpRgymiOxwSkhQYxnkzlyViYgsRGi8t/ac8CU0euv6Vb/LY+WMYsykHomkd2dtOTaUXlpZQFa48qRb8v8Aa6hDXC1rY/eCibavLtsCT5avPzKoFYzboKUQkYU8f5h7K/aSkyzK0ZSowBZuyyWQKFbE133+WFLXdbjGyz2Fc0qKR8rPnk+VOyKJypxho1zmpWXXlpI1tTuTVAbd/lgSEowIrG4zJ9qqZahc6VQctOPCGMtmSclKultayo6jSQSKKmgdz3v8sUQm8EvBpVaCFTgg0ozEE1yEJbjL+wiHQ9+0NIV0m6EaqD/E/pg7qflcNzhO+nhW+3anw+UvrEXNvphiZFkLvq6i6fho+HtuLHrgEpQVEEikaZlotKZaVhCjeyYuG10ifx/iDypl5aYkQJG4rdWSxuO9EVviMlSiHgEKnyJV8oLGpoacxiIlJxl83nxmShiUOjtZ2ATSKBIFk6fIeeLmMmpMBZt7Ml7lCS2pBArCuJcZbLcQ9rSMyJ1DKKve+4JAOk2T3xcq6qoNYG1CdKlblaC2oD+Ee5M4mRnDmpF0KNZAO1s4Owvc1Z3xUxSZeBcwUmVPtaLt0hNKkN2PAmHismWaZTGW6kbRAi6piPECBv27fPBIQhQcGBtc+ehYStBoaMCQYm8KzUiZPN2CGlCBUrchWsmu/n9dsCSkLCQecGqXaJkszyghsA1ebYwxks4wyE8ZR9TTREDSbIAayBXzGDN12BHbGZPxBaYZaqU+UvXQQjNcSdstlo+m/u+qx8J+8w7gDbtgSlJo47YfLmTUG+Zaul+00alaQ5xXLBBCYhK2uNWk8BOl/NRpG1fPfAJCTnGlU6cki8k1rQE046GLb9ovFfaI8o0aM1hiQoJqwncAbHvsfQ4skLzwjJZEqszuk14GnPtiZxDiingywgN1NEYK1vYkBIrvYA9MQrS12LlSJgtG/ajnKtQ0A+UObczlCIUh8Ekili8b2LpSQbAFDffBIVdFCIu2SkWg3lIW4GQp4QVzXGQmdMhKlOpfxmvM3XUq73+H1wjedJxGwWRXw4QaUbL0fDjE3mXm5JsvKqsNwNJWz5j8BBNegN4YmaSpjHPVsxSJW8RXkHz4YwF4Nx0Jw7NKZZC5KaSyEHerABZTXqS2ws3WH3kuE+cYjInVmsaftPgWgryHzWEgk1ys7tJtr+ajcHqOT87bb0wM2ZcMHZrFMtIvNQe+MQ+buYDmXvLZqunl5FqGWtUh2UUHG1NesggV5d8EJt1PTGekIFhVOmESVA0JABD+MCxns3cenMSEq6K465NoCGPd/PQBVk05G+5xfxEuL/pNseiDTGo9Y7w6XOAKkk8oZYnVWGaB0vUzAuCfHZeMAUPgFmlFwz5eRihsu2NVBw9e3KGuaOOTDorHmMypihQNoaT3jLeouyzKt+ZNX8IuiAJLmhTmmMXadnzZTCuDmh48W59WsTePczZiWSPovIIxE6tpkKamZWokBr1Bghu9r+ZwlE5LFzV43Tdkz7wupcNrwNMdWiLleZMxFmAxmlMdoQhnJJAEev45N9w2x+fe8ME1JFIyzNnz5amWOTkcOPH28Ro+Y5hEgOYmMgSFWvMtu4lJkFdfcmPSNmW/LTdA74fhyPpCxZVhIBZ6Zpd3wxxavHugzxueDNTTy+2xRrOqkKAGGpQFJNONVAMLFdwDYUYETzmkxF7NB+RYOmGWJxgHxDhcEbtLFmbLsz7A9+qsg3VwRWkLYIO17VgTasmjVJ2EtXTKwB3YvkR3RUuP5oawA+oqWIIFAWQd9zZ2/lh8m8oOQ0YLemVZlhMtd5QL0wFQ2Zdm8IB40xx49iRI9iRIUGPriNBBShnHUlYdiR9DiikHEQSZsxPyqI5GFrmpBsHYfmcCZaTlDE2uekMlZHWY6M5IPvt+pxN2jQRYtloGExXaY42acmy7X9TiBCRlFKtU9RcrL8zHRnJPxt+pxN2jQRYttoBfeK7TCWzLnuzfqcXcTpAm0zjis9phXtkn42/U4rdo0EH8baWbeK7THfbpe2tv1xW6RpF/H2lm3h7YT7XJ+Nv7xxe7RoID4y0f5iu0x72qT8bfqcTdp0ET4uf96u0x72uT8bf3jibtGgifGWj/ADFdpj3tcn42/vHE3aNBE+MtH+YrtMd9sk/G/wDeOJu0aCL+MtH+YrtMLj4jMO0j7/M4oyZZxSIYjaVrQ7TFdsLXi04o9Rtu2+B3Ev7YP+q2z/MMLPGcx/1jf++J8PK+2C/rFt/zD3Q3JxSY1cjbdt8QSJY+mBVtW2KxmHw8IalzcjfE7H88GmWlOAhE22T5vzrJ649Hm5F7Ow/PEMtJxESXbJ8uqFkdcefOSG7djfffEEtAwEWu22hYIUsl8ax1c7IOzt+pxDLQchETbrSkMmYrtMJizbqSQxBPc33xDLSQxEDLtc+WoqQsgnGuMcfMOW1Fjq9fPFhCQGakUq0zVL3hUb2ucOftCWq1t+uB3KNId/UbUzbxXbDMkrN8RJ+uDCQMIzTJq5lVl+dYX7XJVa2r6nA7tOLQwWueBdvluZjj5hz3Yn6nFhCRgIFdomrLqUT1xwTN6n/P/ucXdEUJ0wYKPv8AmOdVvU/52/liXRFb1ep908I68zEAEmgKAvyxQSBgItU6YoAKUWFOqG8FCo9iRI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59817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776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dle Jealousy Step 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67024"/>
            <a:ext cx="6381750" cy="3990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ContrastingLef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9036496" cy="6552728"/>
          </a:xfrm>
        </p:spPr>
        <p:txBody>
          <a:bodyPr>
            <a:normAutofit/>
          </a:bodyPr>
          <a:lstStyle/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He is </a:t>
            </a:r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disgusted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 at Cassio’s promotion of lieutenant: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‘One Michael Cassio, a Florentine…mere 	prattle without 	practise’.</a:t>
            </a:r>
            <a:endParaRPr lang="en-IE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endParaRPr lang="en-IE" dirty="0"/>
          </a:p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We already know that Iago is </a:t>
            </a:r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plotting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 </a:t>
            </a:r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the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 </a:t>
            </a:r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downfall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 of his apparent friend: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‘As little a web as this will snare as great a fly 	as Cassio’.</a:t>
            </a:r>
            <a:endParaRPr lang="en-IE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dirty="0" smtClean="0"/>
              <a:t>	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9709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15"/>
            <a:ext cx="9144000" cy="690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What is more is that he is the entire </a:t>
            </a:r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cause of Cassio’s downfall 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during the play:</a:t>
            </a:r>
            <a:endParaRPr lang="en-IE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‘Do you find some occasion to anger Cassio, 	wither by speaking too loud, or tainting his 	discipline…provoke him’.</a:t>
            </a:r>
          </a:p>
          <a:p>
            <a:pPr marL="0" indent="0">
              <a:buNone/>
            </a:pPr>
            <a:endParaRPr lang="en-IE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[This leads to the Brawl </a:t>
            </a:r>
            <a:r>
              <a:rPr lang="en-IE" b="1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S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cene]</a:t>
            </a:r>
            <a:endParaRPr lang="en-IE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3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vil On My Shoulder by himynameis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4958"/>
            <a:ext cx="3960440" cy="386803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He betrays and deceives Cassio by giving him intentionally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</a:rPr>
              <a:t>bad advice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‘Our general’s wife is now the general…this 	brawl between you and her husband entreat 	her to splinter’.</a:t>
            </a:r>
          </a:p>
          <a:p>
            <a:pPr marL="0" indent="0">
              <a:buNone/>
            </a:pPr>
            <a:endParaRPr lang="en-IE" b="1" i="1" dirty="0"/>
          </a:p>
          <a:p>
            <a:pPr marL="0" indent="0">
              <a:buNone/>
            </a:pPr>
            <a:endParaRPr lang="en-IE" b="1" i="1" dirty="0" smtClean="0"/>
          </a:p>
        </p:txBody>
      </p:sp>
    </p:spTree>
    <p:extLst>
      <p:ext uri="{BB962C8B-B14F-4D97-AF65-F5344CB8AC3E}">
        <p14:creationId xmlns:p14="http://schemas.microsoft.com/office/powerpoint/2010/main" val="297813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Emelia</a:t>
            </a:r>
            <a:endParaRPr lang="en-IE" b="1" dirty="0">
              <a:ln>
                <a:solidFill>
                  <a:schemeClr val="bg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400600"/>
          </a:xfrm>
        </p:spPr>
        <p:txBody>
          <a:bodyPr/>
          <a:lstStyle/>
          <a:p>
            <a:r>
              <a:rPr lang="en-IE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While Emelia is generally accepted as being wholly innocent of her husband’s wicked plot; she nonetheless becomes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</a:rPr>
              <a:t>an accessory </a:t>
            </a:r>
            <a:r>
              <a:rPr lang="en-IE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to it due to her role in the stealing of the handkerchief:</a:t>
            </a:r>
          </a:p>
          <a:p>
            <a:pPr marL="0" indent="0">
              <a:buNone/>
            </a:pPr>
            <a:endParaRPr lang="en-IE" dirty="0">
              <a:ln>
                <a:solidFill>
                  <a:schemeClr val="bg1"/>
                </a:solidFill>
              </a:ln>
            </a:endParaRPr>
          </a:p>
          <a:p>
            <a:pPr marL="0" indent="0">
              <a:buNone/>
            </a:pPr>
            <a:r>
              <a:rPr lang="en-IE" dirty="0" smtClean="0">
                <a:ln>
                  <a:solidFill>
                    <a:schemeClr val="bg1"/>
                  </a:solidFill>
                </a:ln>
              </a:rPr>
              <a:t>	</a:t>
            </a:r>
            <a:r>
              <a:rPr lang="en-IE" b="1" i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‘I am glad to have found this napkin…my 	wayward husband hath a hundred times 	</a:t>
            </a:r>
            <a:r>
              <a:rPr lang="en-IE" b="1" i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woo’d</a:t>
            </a:r>
            <a:r>
              <a:rPr lang="en-IE" b="1" i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 me to steal it’.</a:t>
            </a:r>
          </a:p>
          <a:p>
            <a:pPr marL="0" indent="0">
              <a:buNone/>
            </a:pPr>
            <a:endParaRPr lang="en-IE" b="1" i="1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016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The Theme</a:t>
            </a:r>
            <a:endParaRPr lang="en-IE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72608"/>
          </a:xfrm>
        </p:spPr>
        <p:txBody>
          <a:bodyPr/>
          <a:lstStyle/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The theme of deception is the most prevalent and obvious </a:t>
            </a:r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theme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 of the entire play.</a:t>
            </a:r>
          </a:p>
          <a:p>
            <a:endParaRPr lang="en-IE" dirty="0"/>
          </a:p>
          <a:p>
            <a:endParaRPr lang="en-IE" dirty="0" smtClean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</a:endParaRPr>
          </a:p>
          <a:p>
            <a:endParaRPr lang="en-IE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</a:endParaRPr>
          </a:p>
          <a:p>
            <a:endParaRPr lang="en-IE" dirty="0" smtClean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</a:endParaRPr>
          </a:p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The whole plot revolves around Iago’s deception of many characters.</a:t>
            </a:r>
          </a:p>
          <a:p>
            <a:endParaRPr lang="en-IE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IE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53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70128"/>
            <a:ext cx="3990181" cy="5387872"/>
          </a:xfrm>
          <a:prstGeom prst="rect">
            <a:avLst/>
          </a:prstGeom>
          <a:solidFill>
            <a:srgbClr val="000000">
              <a:shade val="95000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perspectiveContrastingLeftFacing"/>
            <a:lightRig rig="threePt" dir="t"/>
          </a:scene3d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/>
          </a:bodyPr>
          <a:lstStyle/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Emelia MUST share a portion of the guilt here as she deceives Desdemona for the sake of her ill-minded husband. When questioned on its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</a:rPr>
              <a:t>whereabouts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, she lies: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‘I know not, madam’.</a:t>
            </a:r>
            <a:endParaRPr lang="en-IE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IE" dirty="0"/>
          </a:p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This is also an act of betrayal as </a:t>
            </a:r>
          </a:p>
          <a:p>
            <a:pPr marL="0" indent="0">
              <a:buNone/>
            </a:pPr>
            <a:r>
              <a:rPr lang="en-IE" dirty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	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 Emelia knows that Desdemona </a:t>
            </a:r>
            <a:r>
              <a:rPr lang="en-IE" b="1" i="1" dirty="0" smtClean="0"/>
              <a:t>‘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loves the token’.</a:t>
            </a:r>
            <a:r>
              <a:rPr lang="en-IE" dirty="0" smtClean="0"/>
              <a:t>	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5304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TUs4pyQ3Qa4zDkizZ6ZiVN8Puh-MoQpF7Nvrfb066Skhr-1SE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70" l="0" r="905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" y="0"/>
            <a:ext cx="5772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Roderigo</a:t>
            </a:r>
            <a:endParaRPr lang="en-IE" b="1" u="sng" dirty="0">
              <a:ln>
                <a:solidFill>
                  <a:schemeClr val="bg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400600"/>
          </a:xfrm>
        </p:spPr>
        <p:txBody>
          <a:bodyPr/>
          <a:lstStyle/>
          <a:p>
            <a:r>
              <a:rPr lang="en-IE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Roderigo is a character that is known for being gullible and is unfortunately on the receiving end of some of the most flagrant deception in the whole play.</a:t>
            </a:r>
          </a:p>
          <a:p>
            <a:endParaRPr lang="en-IE" dirty="0"/>
          </a:p>
          <a:p>
            <a:r>
              <a:rPr lang="en-IE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However, we see at the climax of the play that this fool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</a:rPr>
              <a:t>learns to adapt </a:t>
            </a:r>
            <a:r>
              <a:rPr lang="en-IE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in this world of deception.</a:t>
            </a:r>
          </a:p>
          <a:p>
            <a:endParaRPr lang="en-IE" dirty="0">
              <a:ln>
                <a:solidFill>
                  <a:schemeClr val="bg1"/>
                </a:solidFill>
              </a:ln>
              <a:solidFill>
                <a:srgbClr val="00FF00"/>
              </a:solidFill>
            </a:endParaRPr>
          </a:p>
          <a:p>
            <a:r>
              <a:rPr lang="en-IE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Roderigo plays a crucial role in the confirmation  of Iago’s evil.</a:t>
            </a:r>
            <a:endParaRPr lang="en-IE" dirty="0">
              <a:ln>
                <a:solidFill>
                  <a:schemeClr val="bg1"/>
                </a:solidFill>
              </a:ln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2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0.gstatic.com/images?q=tbn:ANd9GcS6DP1LkSKJc0cjM7LbfztCcfncHl--v4D2rNRcf_kESlQHtRN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90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fontScale="85000" lnSpcReduction="10000"/>
          </a:bodyPr>
          <a:lstStyle/>
          <a:p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</a:rPr>
              <a:t>The letters </a:t>
            </a:r>
            <a:r>
              <a:rPr lang="en-IE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that are found in Roderigo’s pocket prove Iago’s is as treacherous and wicked as Emelia declared: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‘Now here’s another discontented paper, 	found in his pocket too, and this, it seems, 	Roderigo meant to have sent this damned 	villain’.</a:t>
            </a:r>
          </a:p>
          <a:p>
            <a:pPr marL="0" indent="0">
              <a:buNone/>
            </a:pPr>
            <a:endParaRPr lang="en-IE" b="1" i="1" dirty="0"/>
          </a:p>
          <a:p>
            <a:endParaRPr lang="en-IE" dirty="0" smtClean="0">
              <a:ln>
                <a:solidFill>
                  <a:schemeClr val="bg1"/>
                </a:solidFill>
              </a:ln>
              <a:solidFill>
                <a:srgbClr val="00FF00"/>
              </a:solidFill>
            </a:endParaRPr>
          </a:p>
          <a:p>
            <a:endParaRPr lang="en-IE" dirty="0">
              <a:ln>
                <a:solidFill>
                  <a:schemeClr val="bg1"/>
                </a:solidFill>
              </a:ln>
              <a:solidFill>
                <a:srgbClr val="00FF00"/>
              </a:solidFill>
            </a:endParaRPr>
          </a:p>
          <a:p>
            <a:r>
              <a:rPr lang="en-IE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One must ask WHY would anybody carry around such an incriminating document?</a:t>
            </a:r>
          </a:p>
          <a:p>
            <a:endParaRPr lang="en-IE" dirty="0">
              <a:ln>
                <a:solidFill>
                  <a:schemeClr val="bg1"/>
                </a:solidFill>
              </a:ln>
              <a:solidFill>
                <a:srgbClr val="00FF00"/>
              </a:solidFill>
            </a:endParaRPr>
          </a:p>
          <a:p>
            <a:r>
              <a:rPr lang="en-IE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It would seem that Roderigo has come to recognise the world of deception and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</a:rPr>
              <a:t>he himself deceives Iago!!</a:t>
            </a:r>
            <a:endParaRPr lang="en-IE" b="1" dirty="0">
              <a:ln>
                <a:solidFill>
                  <a:schemeClr val="bg1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5" y="2636913"/>
            <a:ext cx="6768751" cy="1384995"/>
          </a:xfrm>
          <a:prstGeom prst="rect">
            <a:avLst/>
          </a:prstGeom>
          <a:solidFill>
            <a:srgbClr val="99CC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Roderigo has recognised Iago’s deception and used his own deception. He has devised a safety mechanism.</a:t>
            </a:r>
            <a:endParaRPr lang="en-IE" sz="2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1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Desdemona</a:t>
            </a:r>
            <a:endParaRPr lang="en-IE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544616"/>
          </a:xfrm>
        </p:spPr>
        <p:txBody>
          <a:bodyPr>
            <a:normAutofit lnSpcReduction="10000"/>
          </a:bodyPr>
          <a:lstStyle/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Desdemona is not innocent of deception in this play. Iago justifiably points out that: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‘She did deceive her father , marrying 	you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’.</a:t>
            </a:r>
          </a:p>
          <a:p>
            <a:pPr marL="0" indent="0">
              <a:buNone/>
            </a:pPr>
            <a:endParaRPr lang="en-IE" b="1" i="1" dirty="0"/>
          </a:p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In addition, in her dying moments she also attempts to deceive the members of the court by claiming trying to exonerate Othello: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‘Nobody, I myself. Farewell’.</a:t>
            </a:r>
            <a:r>
              <a:rPr lang="en-IE" b="1" i="1" dirty="0" smtClean="0"/>
              <a:t>		</a:t>
            </a:r>
            <a:r>
              <a:rPr lang="en-IE" b="1" u="sng" spc="300" dirty="0" smtClean="0">
                <a:solidFill>
                  <a:srgbClr val="0070C0"/>
                </a:solidFill>
              </a:rPr>
              <a:t>BUT!</a:t>
            </a:r>
            <a:endParaRPr lang="en-IE" b="1" u="sng" spc="3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4912">
            <a:off x="5715285" y="3392384"/>
            <a:ext cx="3812602" cy="331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8305">
            <a:off x="282873" y="3004989"/>
            <a:ext cx="3812602" cy="331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3657"/>
            <a:ext cx="3823668" cy="332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93" y="-12220"/>
            <a:ext cx="6804248" cy="5918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" y="116632"/>
            <a:ext cx="8903989" cy="6624736"/>
          </a:xfrm>
        </p:spPr>
        <p:txBody>
          <a:bodyPr>
            <a:normAutofit/>
          </a:bodyPr>
          <a:lstStyle/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The major difference between Desdemona and all other characters is that she deceives for virtuous and positive reasons: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</a:rPr>
              <a:t>1)	Love for Othello;</a:t>
            </a:r>
          </a:p>
          <a:p>
            <a:pPr marL="0" indent="0">
              <a:buNone/>
            </a:pPr>
            <a:endParaRPr lang="en-IE" b="1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</a:rPr>
              <a:t>	2)	The hope that her beloved husband may 		escape punishment. (She even forgives 		him!!!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Why does she die?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7275" flipH="1">
            <a:off x="395536" y="2600907"/>
            <a:ext cx="1017137" cy="88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3546">
            <a:off x="7339087" y="1698827"/>
            <a:ext cx="1523495" cy="132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45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624736"/>
          </a:xfrm>
        </p:spPr>
        <p:txBody>
          <a:bodyPr/>
          <a:lstStyle/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Iago informs us that Desdemona: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‘She’s fram’d as fruitful as the free elements’.</a:t>
            </a:r>
          </a:p>
          <a:p>
            <a:endParaRPr lang="en-IE" b="1" i="1" dirty="0"/>
          </a:p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Desdemona’s death serves 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as </a:t>
            </a:r>
            <a:r>
              <a:rPr lang="en-IE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a symbolic representation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 of the actions of Iago; </a:t>
            </a:r>
            <a:r>
              <a:rPr lang="en-IE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Innocence and purity drown in his sea of poisonous betrayal.</a:t>
            </a:r>
          </a:p>
          <a:p>
            <a:endParaRPr lang="en-IE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</a:endParaRPr>
          </a:p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It also acts as </a:t>
            </a:r>
            <a:r>
              <a:rPr lang="en-IE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a theatrical device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; her death is the most tragic and underscores </a:t>
            </a:r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Iago as the villain.</a:t>
            </a:r>
            <a:endParaRPr lang="en-IE" b="1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9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Conclusion</a:t>
            </a:r>
            <a:endParaRPr lang="en-IE" b="1" dirty="0">
              <a:ln>
                <a:solidFill>
                  <a:schemeClr val="bg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544616"/>
          </a:xfrm>
        </p:spPr>
        <p:txBody>
          <a:bodyPr/>
          <a:lstStyle/>
          <a:p>
            <a:r>
              <a:rPr lang="en-IE" b="1" u="sng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Characters: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			</a:t>
            </a:r>
            <a:r>
              <a:rPr lang="en-IE" b="1" u="sng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Relationships:</a:t>
            </a:r>
          </a:p>
          <a:p>
            <a:pPr marL="0" indent="0">
              <a:buNone/>
            </a:pPr>
            <a:endParaRPr lang="en-IE" b="1" u="sng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b="1" u="sng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  <a:p>
            <a:endParaRPr lang="en-IE" b="1" u="sng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  <a:p>
            <a:r>
              <a:rPr lang="en-IE" b="1" u="sng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Plot: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				</a:t>
            </a:r>
            <a:r>
              <a:rPr lang="en-IE" b="1" u="sng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Symbols: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				</a:t>
            </a:r>
          </a:p>
          <a:p>
            <a:endParaRPr lang="en-IE" b="1" u="sng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  <a:p>
            <a:r>
              <a:rPr lang="en-IE" b="1" u="sng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Entertainment: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		</a:t>
            </a:r>
            <a:r>
              <a:rPr lang="en-IE" b="1" u="sng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Atmosphere:</a:t>
            </a:r>
            <a:r>
              <a:rPr lang="en-IE" dirty="0" smtClean="0"/>
              <a:t>			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448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What to discuss.</a:t>
            </a:r>
            <a:endParaRPr lang="en-IE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72608"/>
          </a:xfrm>
        </p:spPr>
        <p:txBody>
          <a:bodyPr/>
          <a:lstStyle/>
          <a:p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This theme will offer a wide range of discussion topics:</a:t>
            </a:r>
          </a:p>
          <a:p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</a:rPr>
              <a:t>Characters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 (those who deceive &amp; are deceived)</a:t>
            </a:r>
          </a:p>
          <a:p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</a:rPr>
              <a:t>Relationships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 that are based on deception.</a:t>
            </a:r>
          </a:p>
          <a:p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</a:rPr>
              <a:t>Symbols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 of deception.</a:t>
            </a:r>
          </a:p>
          <a:p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The progression of the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</a:rPr>
              <a:t>plot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.</a:t>
            </a:r>
          </a:p>
          <a:p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The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</a:rPr>
              <a:t>atmosphere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 within the play.</a:t>
            </a:r>
          </a:p>
          <a:p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</a:rPr>
              <a:t>Entertainment</a:t>
            </a:r>
          </a:p>
        </p:txBody>
      </p:sp>
    </p:spTree>
    <p:extLst>
      <p:ext uri="{BB962C8B-B14F-4D97-AF65-F5344CB8AC3E}">
        <p14:creationId xmlns:p14="http://schemas.microsoft.com/office/powerpoint/2010/main" val="273471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The opening scene</a:t>
            </a:r>
            <a:endParaRPr lang="en-IE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" y="2333078"/>
            <a:ext cx="4854079" cy="452075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72608"/>
          </a:xfrm>
        </p:spPr>
        <p:txBody>
          <a:bodyPr>
            <a:normAutofit/>
          </a:bodyPr>
          <a:lstStyle/>
          <a:p>
            <a:r>
              <a:rPr lang="en-IE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The opening scene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</a:rPr>
              <a:t>abounds in deception </a:t>
            </a:r>
            <a:r>
              <a:rPr lang="en-IE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(Mainly on the part of Iago!!)</a:t>
            </a:r>
          </a:p>
          <a:p>
            <a:endParaRPr lang="en-IE" dirty="0">
              <a:ln>
                <a:solidFill>
                  <a:schemeClr val="bg1"/>
                </a:solidFill>
              </a:ln>
              <a:solidFill>
                <a:srgbClr val="00FF00"/>
              </a:solidFill>
            </a:endParaRPr>
          </a:p>
          <a:p>
            <a:r>
              <a:rPr lang="en-IE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Within a few moments we learn that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</a:rPr>
              <a:t>nothing is as it seems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en-IE" dirty="0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</a:rPr>
              <a:t>in Venice: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endParaRPr lang="en-IE" b="1" dirty="0"/>
          </a:p>
        </p:txBody>
      </p:sp>
      <p:sp>
        <p:nvSpPr>
          <p:cNvPr id="4" name="AutoShape 2" descr="data:image/jpeg;base64,/9j/4AAQSkZJRgABAQAAAQABAAD/2wCEAAkGBxQTEhUUEhQVFRQXGBcYFxgYFxgfFxgXFxgXGBcYHBcYHSggGBslHBQcITEhJSksLi4wFx8zODMsNygtLiwBCgoKDg0OGBAQGywkHSYsLC4sLCwsLSwsLCwsLCwsLCwsLCwsLCwsLCwsLCwsLCwsLCwsLCwsLCwsLCwsLCwsLP/AABEIANkA6QMBIgACEQEDEQH/xAAcAAABBAMBAAAAAAAAAAAAAAAAAwQFBgECBwj/xABEEAACAQIDBgIHBQQIBgMAAAABAgMAEQQSIQUGEzFBUSJhBxQycYGRoSNCUrHBM2Jy0UOCkqKywuHwFRY0NWNzCFPx/8QAGQEBAAMBAQAAAAAAAAAAAAAAAAECAwQF/8QAJREBAQACAQQBBAMBAAAAAAAAAAECEQMSITFBBBMiMnFDUWEz/9oADAMBAAIRAxEAPwDuNFFFAUUUUBRRRQFYJqp+kLeZcHCpzHOWGimxt/K9cQxG92Id/s5HCC9iSzMoLX0Ym/P32uelVuWlscbXpd51F7kC2p8h3PYVmKYNyINec494sSTcSC68+h+n5ipzdDfSSHELnN0cgEaWKk2JHYg3Pzqv1IveK6d0opOGUMoZTcHUHuKUrRkKKj9o7aggdElkVZJCBGnN3JNvCo1Pvp7LKqgsxCqOZJAA+JoN6Kim2kZ4c+BeGU58uYsTGLNZz4NWI7XFz1FQezt4ZUgTFY2WJYXcqgihk8QeQxwsWLtlBBU8hqRr3C40VX595YAZH4zBYIs8sfDbMAxshNxmDeEgJzOb3U+i29h2YIJk4hcxZMwzcQJxClvxBTcigkqKiF3kw2dkMoUrI8fi8IZ40EkgUn2gqnU8tCOlZxm8eHjijmMmaOQAoyAtmU28XhHs+Ia+Y7iglqKrW0tt5sXBhoJGVhITN9kShRI2dk4pGVWuUuBrZ/fZTbW8Dw4iCLIixyPlaWSRQABG8jFVvc+wFubauNDrQWGiqvsre6N8Lx3ZXYswCQjMdS7InOxcRrdjcAWJ0FOv+YYpcPBIsphOKycDMoMhz2IAQXF7HXoL3PKgnqKgW3uww43ic8F+HJaKTR/BlUeHUsZFC29onS9OU27HnhjZZVeVS4VkIyqouxdvZW2gte9yKCVoqtbV3tRUhbDq85mkCIVjcqVDESMCBY2VGIF9baaa1YonzAGxFwDYixF+hHQ0G9FFFAUUUUBRRRQFV/ffeEYLDNLmUOfDGG+83YKDc96nya8+eknbRxOPUlSERMqKb3AJJzHzOnLsKrldRbHHdV3auLaaTNMeI51JubnrSXqIY3HT6VN7tbsyT5mIGlyCe+mlTKbrTklRH8b/AKmuW5u2carQ4exvbXl7wenu/KmOOiOUhSQQb26eZHY6a966Vg90n0D2FPpd2olXRbnuazvLpp9Lai7l+kPE4NgHbiwXuyE6jS3hY+z3t5V6B/4lfD8dEd7pnCKPG1xcKAeted95thCI5kFhcD462ro/oT2nI8UkUj3CBSEJN18wD909gdCOWtdXFydTk5uLpUDDbz4obSlxGMyYGeQZI5cRDKwhj1+ziUC19dWPn3rp+ydx8Li1TEYnFTbRB1Uu9oP6sSWHzvV8lhVhZlDDsQCPrSlbOcyh2akcJigVYVsQuRQApItcAaX/AJU2bYScGCAEiOBomA0u3B9gE/xAE27VLUUFZ2vus0sk8iTshmEKFbDKFje7EEeLMQWtrYEg2NbDc+IF2VmR2ljkVlC3RY04axrcezlLanW7k9qslFBWMLuiudZJXzsuIkntbRgeIIUOYkgIJM2nNtfKkBuQA8DLO9oEdEDJGxUMUK5MwIRlCAZrEm5NW6igqWC2H6piElZ5JVZsQLkEhDiJEdfCvuKlyOo5CwEvi9gxvOs+VQ6q4PgUlswUAliL+HLpUtRQVxd1gUwkbys0eHQqy5R9rdAgv2W1xYcwbHrdCHctVigjWeYCGTOp8OYKA6pGullVQ/O19L8+VqooK7jt2S0TLHMVkOJGJzlQ3iVwwUrpdQqhe+grOJ3ZMksMss8j8JJFZbIFl4jRtZgoFlBjHhHMCxJF72GigrDbrMowiwTlFw5lJLIpY8VWUlbWVWGdrXBAvyNWVFsALk26nnW1FAUUUUBRRRQFFFFBhjXnPb+Hz4yZmILFxy5XY6geQAr0Ya8972RcDFvc6LK/6W+GtZcvhtw+V62UojQKvIfnU9FKMt6qGypyyA9SKnsPikC+NgD2vrXG7z53501latkkU6g3BpptHagj0Vcx8zYfOs8ovKhdvbOEsbL15j3jlUX6LMUcPtAIeUqsh9/tL9VI/rVPASuM5aIfuqSf73Sq2148WpUAMGV1PvJ/zD61pw24Xuy5serF3eisLWa9F5goorF6DNFarICSARcWuL6i/K/atqAooooCikzMuviHh1bUaDnr20pLZ+PjnQSRMHQ3sw5Gxt+lA5ooooCik551RSzsFUcyxAA+JpQGgKKKKAooooCiiigKKKKArgvpbgy4yUA3z5X9xygW+n1Fd6rnfpJ2MC3Fyhs6qpJ+6y31+IP0rPk/FrwzeWlPwsn2MfiyrlBYjnyGlNZpGZlMWGYJreWQsTYA6hSev61IYaDhqiuAbaeWhtUhi4UyFmNlGtv9K5N6ehMdzyjd18XKzfaEEa2AGnz60421scTP47lCDpfSmaYoCzKLC/X/AHpViQsbGwHXXlVL27xr07mqa7P2JCuULHlKgDNexsOmgApXF4NVnici4Byn3HUfUCnkOMyMAQMrciOnvH607w+G4sqrYXubX6Gx1+V6ru3Kf2jLGY4/4t239tw4OB8RiGyxJa5sSSSQAABzJJprNvRBFhkxOKYYZWUMFkIz2OoGVbkta2gvzqg+mPAbTxMsCYPDGTDwkSXuhDy62uhbUKO41JNONwtjB5+Li8Di3xA9rE4xo2CmxNo0B8I10yqefOvUeMsWzt85JlmmXBzJhI4ndZZPC0rLrZYvaykDnS2DEfGXERuMRM8SIRGVNgz5ncvfRALWHYG1y1Wm1JwYdUFkVVF72UAC55mw60HPMLt0Q4cnBcN58XiZ3BdsyrozKZCzr9yNBbN4Qw0IABdbw73yI6GKSMQxthRO6gMLTOFY5mNkQB0sbXOc9FNXKTZMDBA0MZEZJQFFspPMqLWB91Keox+PwJ9oQX8I8RAABbvYAc+1BUtt73SRGdo+Fwo0w5DOHCgzSFAztpe91sotzJJtarDtGZniXgSxo0hGVnB8S6khRceIgaHW3O1P3wyG91U5iCbgakWsT3IsPkK1xWEjkAEiK4BuAyg2PfXrQULEyRYePHZYRdzhkkliZmEzTMIcniN+KA5J1Ptgk9pI745YZAwjixCT+riPMWt4kAc2ALWR81hzIsDVrbCIQqlFyqQVFhYFfZIHS1aHZsV83DTMXEhOUXLgWDk9WA0vQUnB73TrgMRK5R8Th5JuKrqQEjjlKjMsembIAwF9dSDanO2N4XUiaDxcUjD4YMfsnYK8sk2UuqlAqWBLC+U62IvcJcHGyurIpWS+cFRZ7ixzD71wLa9q1xWz4pAokjRwpuoZQQpsRcAjQ2NBRNpbZbFyQYUnDsC+HEwVS+aUDjyNE2ayIgi0Zgc2YgajXoYqN2hsoHxxBEmDrIrFdCyqUAa2tsjFdOV6klvbXnQZooooCiiigKKKKAooooCmO2dnieJkOh5qezDkf996fUUTLru47vHs+WELxEyam2oIPcgjzpGN74fMRfXXytb+ddJ312Vx8MwFgyeNb26cxc+X5CuUbL2zws0bcifkf5GuHmwuN7PR4OXqnfybRCKbn47HkqlraHt10q27N2W4T9m6Ri9y5CgWF9STe1tarqQ5JM0ZKhjclSRqO9ql4pc7KJXaQDkCTYdORqlsrfVZw+eSUhUVYlYrnzElxbUqttBc2ue1WrYMd8QlugYn4C35motpFAJFgANLVYtzYwUeQ+0Tl9ygAj8/yqvDj1ck/wAZfIy6eOozf/0lYbZt4zeXEkXWJdLA8izclHzNRO6O/wChBk2htLBgte0MQsqA6gGQ6sRy0+Zq372bpYbaEXDxKXI9iRbCRD3Vv05Ux3X3XlgUx4p4MUg/Zu0CiYDoHa5D6dbA++vTeWdYbfnZ0jKiYzDszEKqiQXJJsAB3vTbH75CD1ozwsi4dI39pWd+IXCqFBteyX51NjYeGBDDDwhgQQRGlwRyINudIS7uxNimxTgs7RCHKfYCgyXNurESFb9tBzNw3xO2ArwAC6Sq7l7iyIiZ8xHUagf1hSOz96IJUmdSypAQJGdGXmgkBAOpGVlPL7wpjHugI8JJh4pXuyGNHksxjhzaRKNPCFJHc9Saym6ARsQY55EE6AEWX9rkaNpmOhdipGh0uL25WB3FvbhGykTCzRtKGIZV4ahSzlmAAUZ1F+5tzqUw2OjkLCN1coQGCkHKSAwBtyuCD8agdp7sGVwA4SJMMYYwBezk2zleTZVC5R316CzvZO7iYeTNEzKmSNOHpYmNSoYtzY2Pz11oGW8G35BnjwrRRyqQufEBxHmJXReWbQ+1e19Bc3AlY9uwF2jMqh1cRG5sDJk4hQE+0wTxEDkDSOO2RJOkkU8oaCTMCqx5XMbf0ZcsRa2lwASOoNRo3QDyF5WBHrPGCgacNFyxxi/s6hWbne1uVgAlsbteLhxlMRGpnZVhbRg5JHsqD4tL68hzOgpthNsPxMW05VIIXWNLAlmOVGLGwuSWlVQoHMdSaaf8oWWFFnZRDMZE8KXVLSWRbiwsZL5iDcgacrI4vc13iaM4guGxJnIkQGOxleXIUUqW1YalvujQUFm2djUmjSWI5kdQymxFwfJgCPcRTmm2zsKYo1Qtmt1yqoA6AKoAVRyA7dTTmgKKKKAooooCiiigKKKKAoorDG1BCb37Vjhw7h3VWkVkjUnV2KnQDrprXEdo4HNqps30NRXpF3v9c2jxUN4YSI4uxUN43/rE/ILVtw0V7Hyua24sMc8bKi5XG7iAwu0pIjlcGrHg9oqUFhc37HlU9HgEZfEoI935GlIcAE9mxHna/wA+vxrk5/hZTvh3dvD8yeMjCMNJ0yp17nyqx7vbWMeLjw33JY3Ydw6ZfoQbfAUyZwBa2vuqK2Xi82NEw9iAZAe7E3kt5AWHvvXL8bHL6mmvycpePbrVFMtrYqSOB5IY+M6qWWPMFL+QJ5G1cVw3pVxmLls0sGzolYLmeGWS7DUqz+yp05HLXe853eio/YmLEkSkTRzm2rx2Cse9gTb51IUBRRRQFFYBrWSQKCWIAAuSTYAdyelBvRWkUoYBlIKkAgg3BB5EEc63oCiikp8QqAF2VQSACxAuToBr1NArRWpYWvfQVkGgzRRRQFFFFAUUU3x+OjhjaSZ1jjUXZmNgBQOKK583pj2YDbPMR3EL2PnqL/SpjDekPZ0kTypiUIRczKQVkt5RsAxPTQUFjxeKSJGkkYIiglmY2AA6k1wb0g+lh8UkmHwi8OBtGkNxK631sNMgPnc27VXN/d/Z9oOQSUw4PgiB005M/wCNvoOneqiDUbTpgpVs3P3p4REGIP2R0VzzQ8gGP4fPpVUvb3VkrU45XG7hZt6NiIyC3YW91ZB61yncHfDgkYfEt9kdI3P9GeiE/g8+nu5dMB89OfwrtwzmU2xs0r3pE26IYRGjWlk9kg6hAfG3+X4ntVE2dvRPhirBjJGLZkNrFeuXqDTn0m7OcTie91cBQPw5b2UeX8zVVgclbcxfXuKxyusqvPGnVsZ6TcVgsQAMuIw0iLLGHFmCMOSuvYg6EHnUhu5trAYnGmeGUYdp7DEYSdAYZjr41f2RJ+duWtc523Ir4GFusTBAb3uHBzDyW4Vh/ER0quKflWOfarR6Yx3o2wbNxMMZcHLzz4ZynnqmqkfCm28WxsQI8HEJXxE/FsztO8OeNA8jAiIEahQt7du9ck3U9IuMweVQ/FiH9HISRbsre0v1HlXeN2Nq4fHIuMivmymMgk3jN7umXkDe2o5gL0tUCM2ftpoZVw6xBIohfFO0ruImdHkCiR/bNwgtz+00FhTPGbafGYQiQerrPLhxDZyrtC7K7l72IXIrgnQHUDubW+wMMZHlMMZkf2mK3Y+HLzPLTTStcPu3hERUXDxBVKsoyDRlFlOo1IB0oGm8jhokjWQxxSBs7o2VhEkTP4GHK+VRcHleq9s9MbNFgIsRwieHxJY5A124NhEzsGOvjRipHtLzHKr3iMKjgB0VgpDDMAbEciL8jUZs1eLiZcQPYCLDGfxZWZpHHkWYLfrwz5UDXa1peLhI3WIJArGxKgcTOkYspBCDhkkAi+gvzphtbeZ4I0iwyZ5AjcMzEgSiIxRjLl1Yu8oUE25MdRa9nxWzIZHV5Io3dfZZlUkDsCRW0uAjaRJWRTJGGCMQMyB7Zgp6Xyj5UFZl3tkSRkeOMBcRFAzcQ5UDojszMR7VmJCjkACTqKabbxkiS4nFOkOIgwsd1WxDLdRM/MlSwAQ5tDbkL87VjMHAqFpEjyq5lJZQQH18f8WvPnTTZOzRJBLx4wRiXd3RhzR7KisO/DVAR5GgrG2topKsWASODI3q6SJmPtSMWKxAe3kEbM1+3epCLe6Qw4mdIkEMaO0BdinEEbOrEgi+SyqcwFvGBzBqXxuwIx9ph440mUxsullbhZgsZsPCuV2Gg0zXsaV2fu9hokypBEga2YBQbkENa5FyAwvQQ8m+BQYjPGoaNYOGpezSPMQouvNFzOncgNrrpSu0NvzwtDBkjlxDDPKUzLFHGHRWJLE5dGJux+4e4FTON2Jh5RIJIkbi5RJpq+SxW7DXQgW7Ugu7GEDK3q8V0Fl8I0F78jzN9bnWgllN9RyrNAFFAV5z9NO874jGNh1b7HDnKFHJpPvse9r5R2se9einawv2rxvtLFGWWSQ6l3d/7bFv1qKmG5ahXrQ0CoSWrIFWDdTZEcrDi3N+QBtpyvpW2+e7fqci5SWikF1J5g9VNUmc6ulpeHKY9XpXGXSsQt0PMfUUpSbr1HMVdk3K1YMDvhiY4o4gwZY2vrzZLWEZP4RqR15dqrrSdANa3FTLZ4NOxzQx7QwZaPxBhcKeauOg7EGuQwxFZGHIg2I/OrDuLvF6rNZz9jIbP+6eQf8AQ+XupHfjDcLaEpHJirfB1B/O9b9XVJVNaTO6CLiIZ8E9jmBdLjXpex7q1m+JqmYrBvDI0UoyuhsR+RHcEa0/2VtE4eeOYX+zYE+anRh/ZJq3elXZV+Fi01UgI5HUHWNvqR8RVcpufpMUFK6d6DtsmPGNhyfBOhIHTiRi4PvKZv7IrmAqzejuUrtLBt/5QPgysp/xVis9RUVzr0helKLAMcPEvExRtowZY0zcizW8XuX5ikN0vSBhlS+O2rBLK33VjZI08gSl295qyHTKwBVf2dvtgJ5FihxcLyObKobxE2voPcKisRvHiBjpMLxsKgAjKFoJiSZGa0VxIFzhFBv+9ysKC7UVW333wa580jgJw7sYpcpEjmNGVstmUuCMw063trT2LeXDliufKQY1OdWQZ5b5EGcC7ELe3Yg9aCWIrNR0m24RDxlcPHmygp4sz5sgVQOZzaVF43eFpMCuIwg8UrxpHxBqOJKsRbKCbkXJtfprQWWiq/vti5osFI2HcLLeNVYgc3kRORFiTmtbzpt/xmbBlhj2WSERtIs8cbBgI8uZZIlLG9mBDLodbgaXC00VDDefD5okzNeUgJ9nJY35EnLYKbEBjoSDYm1Jwb0wuIigY8eRkh9kZwmrvqfCoAOjWbTlQTtFFFAliY8yMvK4Iv2uLV45xuEeJmjcWaMlGHZlOU/UV7Lrg/p92Th45Y5o2AxE37VARqqjSTLzBOik9bCoo5CayrCtTSuGhLsFsBc25/WoWWjd0lHi81/U2q3+kCVW2cC3tiRMve9zf+7eqrhbLJHbRVst/LoTVv8ASFsZ5MEjRXbhNmZRzKlbFvhzt2vXHf8ArK9L+CxymtTWQaw1drzGCPnWVb51itXW/kehoFqeYvGmTh59SiCO/dVJKfEBre4Co+KW+h0b86VqZdBxIuldG3RxAx2zpMLLqYxkv1C+1E3wItf92ubxtprU5uNtf1bGIxNo5Ps5O1m9k/BrH51rL3VQJjKsyMLMpKkeYNjUruzIVxUDLqwmiIHfxqKm/Sps7h4tZQLLMgvb8aGzfEgrUFu9ilixMMjeysiM3uDAn6Cscpq6Wj0lvdufhtoR5Z1tIv7OVLCWM8wVb3jkdK13c2BLFHw8W8OKt7EhhCyW/fNyGPnYVYlNxcVmpQZR7JgVgywxBhqGEagg8tCBcc6TwWz2HFMjAvKxJKiwVQMqKL66KOfdmOl7VI0UFawO6CRwRwmRnyNAzuwF3GHsYktyVQVBt7+pJrTF7oiZ5Wme6yTxSBQDpHEIiIzc6FniBYjmABVorF6CstugMyhZnEQxEk7R2FjxOKWQdvHMTfnawFrXrTD7mBERExEyqkxlQAJZFJkIiVcuUAGQ+KxOg7C1qooIjbezpJVjjRlCB0d2e7N9kyugCgi5LKCST063rGN2AssUiM7FpVyO5sWyXBZAOSqRcWA631qYooK7Nu0TjGxIlCkpGijhqWXJn9mRrlA2fWwBPek4d0VAQMwt6wcU+VbXnJBGTX7JLjUDVup1a9mooCiiighd8tqyYXBTzxJxHjQlV6dBmPcC9yPKvJe0cbJNI0kztJIxuzMbkn+XkNB0ru/pT9JCxq+EwZzytdZXGqopBBVTyLefIe+uErB0H0P61CTWnOBvxE/iH50thMDncIhBJ59gBzJParJsbAKrDLrfkSBcjqfIW6VXK6i2MtpbZjiOdQ+qNdW9x0/1rr2CiyxqpN9APIgC1cr2cUdikg8L9eqnoRXSd3pW4QVzdl0v+IDkflXByeXrcP4OLb4bLGGxksSiy3zIP3H1Hy1HwqFar56X0HrEDdWiYH+q5t/iNUQ13cd3jK8vlx6c7GhNArBrFXZsyR3/AENEM2uVuffvWwrSWMMKB2hrLC9MoJ7HK3PoafL3rTHvEOg7xz+ubGjn5yQMgfvcERufiGDfGufxmrluJIHXFYNvZniZlH76rY/G1j/UqkYZu/xqOT1SPUvo82n6xs/DuTdggRj+9H4D/h+tG+O+mG2cgMzFpG9iJNZH1toOg8zVM9CcskmAxMUcmR1m8DFcwTPGmuUkX1U1Xtu+h/aRnOJTGLiJb5szsyPz5BtQvPS1rdKrB1TdzeCadDLiMOMJEQCnFkHFa/UpYBB7zfyrbaO/Oz4P2uMhB7B8x+S3Nc62LunIz2xuxppTfWRscsin960jj6XrpuzN18HCAYsJBGfKNLg/xWoI/Yu/2ExUyxYfjPmvZ+BII9BfV2UWqN2jFOdoyKq4x8PkjLGPEooSR3clspcNlCIBlAv5G96vSoByAHupvg8EsZcgsS7F2LG5udAPJQAAB5e+grMO8lkMsWGkZpMV6sVaVc142MWaxJAAKPoPwknrS3/OISRkmhZSJUh8Bz+J0BzGwFlLMEXqSG0sL1JRbEwsHiCIh4rS5iecshcXJJ1N5WsOmY2pOfZmFw4eeUgATNiGdzykZeGDpzspCqDe2lqB7sXai4iJZVBXML5WtmXUrYgE9VPyp/TPZuEiRSYVVVkJkJH3i/iv9acTzqgBdgoJAFyBck2A16kmgUooooCiiig8bO+byH5+dN5p+g0FEj6H5CmwolN7EfLFO/kFv8P9asGzphzHbT5VX5LJgRbm1ifO5/0p7sjE+BSO1j7xWfLPDXivlKI4D3HQ10rdzE5lHurkSSknnVu3V2vkYKeVcnJj7d3Fl6QXpTxefHZeiRIPixZj+YqpCrr6WMAFnjxC+zKmU/xJ/NT/AHao6muri/COHn39SgmtL1u9J1oyKA1mtBWb0Gs0YNOcIxy2POmwa5ItypfDPf4G1Wx8oqe2DjuDNDN+BwT/AA8m/uk012/gOBi8RGOQkYr/AAP41+FmHypLDnmKkd6RmOHm/wDtgUE/vwMYn+gQ/GtOSfaieXQ/QBjgJMTDrdlRx28JKn/EK7TXmv0Xb2RbPxDvOGMciBCyi5SxvfLzI92tekIZlZQ6kFWAYHoQRcH5VjEsyk5TbnY2tz+XWuaNPOxmVllfPi8LDeadF/ZiOYxlYy3DzEm6hbEMBreujwYtH1R1b+FgfyrVsBGSCY0uH4nsj9pa2f8Ait151Ip21965UxEa5o44UmhixJsCFMiZiTI1sq5mRRpc+I6WpbbO98kRmZVj4UfqtmfOoUYiQLmckDWzAhNLakkC1WobNi8Y4SWdxI/hHicZbO2mrDItifwjtW74SMggohDEMbqNWW2VjpqRlFj5DtQUraG1vXMbDh1ETwpOrG6kyXiiE4lBvZUzMkdiLnMxGgrQ7elkSFZELz+tTK0QsEz4dHdVVwCDEGCtnNzoRz8NWnHbIFxJCqLJnLtcWEhZOG+YrrfIBY/uL0p5DgIlyZY0GQFUsoGVWtmA7A5R8qCn43fRpMLA2GyDEzRNIY9HKFYwxjAuATnZVu1gFzN0qP27t2OTCYLFqizzDhyFghOXLA00hAH4eZUHpbnV+w+yoIypSKNCgZUKooyq5BcCw0BKgnvalI8DGuXLGgyAhbKBlDWzAWGgNhe3agqe0dvzwwwRxPFiMVMHfMcoiVAM1zZlslyqA3vqTY2tVvw0odVYEEMAQQbggi9weopgN3MJnz+rQZ73zcJL378ufnUmBQZooooPFEhpNuRrdxWhFQlMxtnwlhzX9DTPZmLCMOx5/wA6R2XjMhsfZPOnUuxXYkwjMOdr6/8A5U5TqMbpIy6NcU4hxViDTOMSKimSMg8tQRe3n1rcSAjQfA1zWeq7Jl7iy42QY2AQs+VlbMhPK9iLHyINUfE4Z4nKSDKwOo/UHqPOpKPEdufb+XepjBYiOcCKdQ3QN95fcajG3D9LZ4Tl/aptypI1N7xbCfCyZTdkYBke2hB6HsRUI1dEss3HFljcbqgGtr1pWalDa2tYwR1b33/OsxC7AdyB8zRGuWV17Fh8jVsfKKkkksfeKl51z4AnrBiAR/BOmUj3Z4lPxqFRbr5inq43LBPGf6QRW/iSZGH0LVtlPtqvtFsa9R+jfaHH2ZhnPMRhD5mPwf5a8szDWu7Hez/hGxcG0WHbEZ4lPEBAiV21OcjUG7HS2trXFc6yhruqYsbj3IleHDzkSRwOyTJDLdkmS2jZRzW1d03IRBhI+FinxUJF45JLFwlhZWYAXI8xfpXLd096k9Y9f2hi54nlRQY48IywGMXKq0mRjIAWJuCPfUlDt3C4XFCbZWLw7wTOPWMI8gjUZjYzRZ7BCL3K21AqR1+ioLGY6Z3T1e3DWYJKxAN1W5l1JGUC2W4uSx6AXrE+9kCyJGueTOQoeNCyBijSAZl5nIpbS+lu4oJ6iq3Fvnh2SFws+WZgsZ4L+JrMbctDZf072W/5tw95Qc44S5n8B55gpQWvdwxC2HXQXsaCeoqs7Y3kkjSAR4abizuoClVuqglpL2e2fhoxAv7+1a79YiRcIJImnjlzxBViyGQmR1VlytdWOVm0Ol6C0UVUt395rQH1tnE62JiaFklyuwWNQtrSvchSyaEnpSO2t71fCkQGeKaTMiHhAmJ+JwVZwbqqmXwA631I0BIC50VXhvXAiyZ2e0MsWHZipu80mQBVHNvbU3tbW/KrBeg8Y8PWx0159qxLgyrFSwuOVtQT7+38xXofeX0P4Wdi+HY4dj93Lmj+C3BX4G3lVS2l6GcYQAk8L5bW0KnS9tbH8Xft2olxeRLGnmB2kYzdSwYcrGrZtb0a7RiNnwsj/vxlXU+ehvf3iobFbk45QW9VxFhzPCe/ytUBVt75MpDrFJfpw1+rc7+6ksJixLqAA3UDn8uo91V10INjoRpbr8q2IK+R+oplOrynHK4p+ZBfXTWlo5bG+j+YNmFRGG2kwFm8Q+o+J50+XExyeR+X+hrG41vjyRN7S3skmMa5bBFtrY3736U4x2xYZ8E+IiASWLVgOTDS+n61C4fZ0rm0eYnoLa/I1L4yVY9nOA2WV2VWAOjKTdtOnKspNZTpdNvVhbn/AEplZrFFdjzjvZEeaeJe8if4hW+0oOHOynmXb63/AJ043MGbHYcW/pB9AT+lPvSRAI8aAPwq31NXk+3atRuHat8QLqfh9DScY1pccq39Ko6c6ius+graglOI2fPaSF0Mio+q6ELILHSxDKbdxeuSTnlXVf8A487ILYmfEki0acMC/wB6QgnTsAnPzrlXXvYWDh2fjhgIZ5ZUlV5Th3AZMNGAbMJDqqlgFy63vfTU0x3gnj2lK+D2dhsPJlOWfGPCjRw91QkfaSe7lVO2/DtHEbUxUiYXFnDSMImMYySPDEdFWRvZV2FzbmDXW9w4ZUwwV8HHgkGkcKvma3VnIAGY/E9zQLbI3ZEKZGnmlQ3LK5UKzsczscqhrMxJK3tqRa2lb4bdmJJZpVLZpTcDTLExiSEsgtoSsai5voLCwJuz39SZoolieRAZ4QwhLLM4Mi5lVwwyDLmJ72t70PW5cHcu0kglssEMsiFwyJJJIzTW8K5EJsSx8JsdQKCZi2BGvqoBa2EFohpz4RhBbTU5Wb+1UK24q8GWIYiUcSXjXCxgCTjicEhVBk1FvGTp2rfCb3u4cnDmNkw8eI4cj2ZlkFyQ1suVQCD1v0Gl8bN29iY4sKMXCOJOTmcSrkReG0zlvCCMqqQAAfZFzrQPsZu9I7QN61JeIyFiVTM3ETJpYBUIBNjY2uffTvbGxzPwftXjEUgk8IUliFZVuXBGhbNex1AqObe8FEeKCWRXxDYceypupIL5XINrq3Tpc2GtONk7x8fEPCsTWjBEkgYFFkUqGjJHXxEA/wDjfQaEgptDdyOWPLnkVuJHJxA15SY3DgZmBsNLWGgvpao3aW6yo4niLkR+rWhHs5cPIzE25uxEhNj1APM3q2UUFT/4HBx1dc5fESriWzk+ERLHbKjAZLssQItfTXlYWq1JrhlDl/vEBb35AEmwHTU/HTtS1AUUUUBRRRQM5NlQFs5hiL/iMalv7RF68o+lHDrHtXGKgsvFJt5sAzfVjXro15L9KP8A3bGf+3/KtBU1NKKayK3FQk5wm0pY/YkYfHl7r8qTRqwK3TnTRukyKxS71oalCf8AR1EDtGH93iMfhG/86xv65kx0hPIAAfWnPo3/AOvX/wBcv+GtN6/+of8A31rXH8Ue0LA3LzAp0Kb4bkv++pp4eVazwqiMQdfnXSPQFjmXaLRg+CSF7juUKlT8Lt8651ivaq9+hD/usX/rl/wVzZeV3pOiiioDHE4NnmjYsOHHdgttTIQy5i17WCtoLc9b1jaex4sQYzMmbhtnUEm2YqyG4HMFXIsdDen9FBEbR3eimWdZMxM8ZiZr+JY2FiqdFGt/M871o27EDcLiBpDExdS7sSzFcpLa2YWA05Cw00qaooI6LYkKlSEsVlkmGp/ayhg7nXUniN86R2bu7DC7OmclpJJLNI7KryszOVQnKtyx5DrUvRQFFFFAUUUUH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" name="TextBox 4"/>
          <p:cNvSpPr txBox="1"/>
          <p:nvPr/>
        </p:nvSpPr>
        <p:spPr>
          <a:xfrm rot="555957">
            <a:off x="3927891" y="4074900"/>
            <a:ext cx="3724084" cy="2139851"/>
          </a:xfrm>
          <a:prstGeom prst="leftArrow">
            <a:avLst/>
          </a:prstGeom>
          <a:solidFill>
            <a:srgbClr val="99CC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First impressions ALWAYS count.</a:t>
            </a:r>
            <a:endParaRPr lang="en-IE" sz="3200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8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1" b="46929" l="1111" r="5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" y="-86749"/>
            <a:ext cx="17030400" cy="148621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b="1" i="1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</a:t>
            </a:r>
            <a:r>
              <a:rPr lang="en-IE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I follow him to serve upon my turn’.</a:t>
            </a:r>
          </a:p>
          <a:p>
            <a:pPr marL="0" indent="0">
              <a:buNone/>
            </a:pPr>
            <a:endParaRPr lang="en-IE" b="1" i="1" dirty="0"/>
          </a:p>
          <a:p>
            <a:pPr marL="0" indent="0">
              <a:buNone/>
            </a:pPr>
            <a:r>
              <a:rPr lang="en-IE" b="1" i="1" dirty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</a:t>
            </a:r>
            <a:r>
              <a:rPr lang="en-IE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who, trimm’d in forms and visages of duty, 	keep yet their hearts attending on 	themselves, 	and throwing but shows of 	service on their 	lords…these fellow have some soul’.</a:t>
            </a:r>
          </a:p>
          <a:p>
            <a:pPr marL="0" indent="0">
              <a:buNone/>
            </a:pPr>
            <a:endParaRPr lang="en-IE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	‘In following him, I follow but myself’.</a:t>
            </a:r>
          </a:p>
          <a:p>
            <a:pPr marL="0" indent="0">
              <a:buNone/>
            </a:pPr>
            <a:endParaRPr lang="en-IE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	‘ 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Sir, </a:t>
            </a:r>
            <a:r>
              <a:rPr lang="en-IE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you are 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robbed!’.</a:t>
            </a:r>
            <a:endParaRPr lang="en-IE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IE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	‘I must show out a flag and sign of love!’</a:t>
            </a:r>
          </a:p>
          <a:p>
            <a:pPr marL="0" indent="0">
              <a:buNone/>
            </a:pPr>
            <a:endParaRPr lang="en-IE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	‘O she deceives me’.</a:t>
            </a:r>
            <a:r>
              <a:rPr lang="en-IE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IE" dirty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(Brabantio)</a:t>
            </a:r>
            <a:endParaRPr lang="en-IE" dirty="0">
              <a:solidFill>
                <a:srgbClr val="00FF00"/>
              </a:solidFill>
            </a:endParaRPr>
          </a:p>
          <a:p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 rot="20997384">
            <a:off x="7123236" y="2352722"/>
            <a:ext cx="3690703" cy="5109091"/>
          </a:xfrm>
          <a:prstGeom prst="rect">
            <a:avLst/>
          </a:prstGeom>
          <a:solidFill>
            <a:srgbClr val="99CCFF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This is strategic on the part of Shakespeare: </a:t>
            </a:r>
            <a:r>
              <a:rPr lang="en-IE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This immediately creates </a:t>
            </a:r>
            <a:r>
              <a:rPr lang="en-IE" sz="2800" b="1" u="sng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an atmosphere of mystery and treachery</a:t>
            </a:r>
            <a:r>
              <a:rPr lang="en-IE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where </a:t>
            </a:r>
            <a:r>
              <a:rPr lang="en-IE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very little </a:t>
            </a:r>
            <a:r>
              <a:rPr lang="en-IE" sz="2800" b="1" u="sng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is as it seems to be</a:t>
            </a:r>
            <a:r>
              <a:rPr lang="en-IE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.</a:t>
            </a:r>
          </a:p>
          <a:p>
            <a:endParaRPr lang="en-IE" sz="28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r>
              <a:rPr lang="en-IE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This </a:t>
            </a:r>
            <a:r>
              <a:rPr lang="en-IE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sets the tone </a:t>
            </a:r>
            <a:r>
              <a:rPr lang="en-IE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for the play to come!!</a:t>
            </a:r>
            <a:endParaRPr lang="en-IE" sz="28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3990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heep-wolf-mas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1824011"/>
            <a:ext cx="4032448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ContrastingLef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Iago</a:t>
            </a:r>
            <a:endParaRPr lang="en-IE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964488" cy="6624736"/>
          </a:xfrm>
        </p:spPr>
        <p:txBody>
          <a:bodyPr/>
          <a:lstStyle/>
          <a:p>
            <a:pPr marL="0" indent="0">
              <a:buNone/>
            </a:pPr>
            <a:endParaRPr lang="en-IE" dirty="0" smtClean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</a:endParaRPr>
          </a:p>
          <a:p>
            <a:endParaRPr lang="en-IE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</a:endParaRPr>
          </a:p>
          <a:p>
            <a:endParaRPr lang="en-IE" b="1" dirty="0" smtClean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</a:endParaRPr>
          </a:p>
          <a:p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Iago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 is an exceptionally deceitful </a:t>
            </a:r>
          </a:p>
          <a:p>
            <a:pPr marL="0" indent="0">
              <a:buNone/>
            </a:pPr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character.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‘When devils will their blackest sins put on, 	they do suggest at first with heavenly shows, 	as I do now’.</a:t>
            </a:r>
            <a:endParaRPr lang="en-IE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598071">
            <a:off x="6095136" y="444935"/>
            <a:ext cx="3234748" cy="2062103"/>
          </a:xfrm>
          <a:prstGeom prst="rect">
            <a:avLst/>
          </a:prstGeom>
          <a:solidFill>
            <a:srgbClr val="99CCFF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This quote alone acts a powerful insight into the character of Iago. </a:t>
            </a:r>
            <a:endParaRPr lang="en-IE" sz="32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6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624736"/>
          </a:xfrm>
        </p:spPr>
        <p:txBody>
          <a:bodyPr>
            <a:normAutofit lnSpcReduction="10000"/>
          </a:bodyPr>
          <a:lstStyle/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What is more is that Iago swears to the two-faced God Janus</a:t>
            </a: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‘By Janus, I think no’.</a:t>
            </a:r>
            <a:endParaRPr lang="en-IE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IE" dirty="0"/>
          </a:p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This is reinforced   as </a:t>
            </a:r>
          </a:p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he describes those he admires</a:t>
            </a:r>
          </a:p>
          <a:p>
            <a:pPr marL="0" indent="0">
              <a:buNone/>
            </a:pPr>
            <a:endParaRPr lang="en-IE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‘who, trimm’d in forms </a:t>
            </a:r>
          </a:p>
          <a:p>
            <a:pPr marL="0" indent="0">
              <a:buNone/>
            </a:pP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and visages of duty, 	</a:t>
            </a:r>
          </a:p>
          <a:p>
            <a:pPr marL="0" indent="0">
              <a:buNone/>
            </a:pP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and throwing but shows of service on their lords…these fellow have some soul’. </a:t>
            </a:r>
          </a:p>
          <a:p>
            <a:pPr marL="0" indent="0">
              <a:buNone/>
            </a:pPr>
            <a:r>
              <a:rPr lang="en-IE" dirty="0" smtClean="0"/>
              <a:t>( </a:t>
            </a:r>
            <a:r>
              <a:rPr lang="en-IE" b="1" i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‘and such a one I do profess myself’ 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 rot="21082870">
            <a:off x="4940035" y="972479"/>
            <a:ext cx="4224057" cy="1384995"/>
          </a:xfrm>
          <a:prstGeom prst="rect">
            <a:avLst/>
          </a:prstGeom>
          <a:solidFill>
            <a:srgbClr val="99CCFF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This </a:t>
            </a:r>
            <a:r>
              <a:rPr lang="en-IE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symbol</a:t>
            </a:r>
            <a:r>
              <a:rPr lang="en-IE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en-IE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speaks volumes. His deities are those who deceive.</a:t>
            </a:r>
            <a:endParaRPr lang="en-IE" sz="28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1032758">
            <a:off x="6466277" y="2295153"/>
            <a:ext cx="2332098" cy="4401205"/>
          </a:xfrm>
          <a:prstGeom prst="rect">
            <a:avLst/>
          </a:prstGeom>
          <a:solidFill>
            <a:srgbClr val="99CCFF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Similarly, Iago has utter respect for those who put on false shows of loyalty for personal gain. ( </a:t>
            </a:r>
            <a:r>
              <a:rPr lang="en-IE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+ he admits his duplicity</a:t>
            </a:r>
            <a:r>
              <a:rPr lang="en-IE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!!!)</a:t>
            </a:r>
            <a:endParaRPr lang="en-IE" sz="28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0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77999"/>
            <a:ext cx="3124944" cy="315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Atmosphere</a:t>
            </a:r>
            <a:endParaRPr lang="en-IE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72608"/>
          </a:xfrm>
        </p:spPr>
        <p:txBody>
          <a:bodyPr/>
          <a:lstStyle/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Shakespeare </a:t>
            </a:r>
            <a:r>
              <a:rPr lang="en-IE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NEEDS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 to conjure up </a:t>
            </a:r>
            <a:r>
              <a:rPr lang="en-IE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an atmosphere of treachery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 for a play that relies on it for the entire plot.</a:t>
            </a:r>
          </a:p>
          <a:p>
            <a:endParaRPr lang="en-IE" dirty="0"/>
          </a:p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The reference to the </a:t>
            </a:r>
            <a:r>
              <a:rPr lang="en-IE" b="1" dirty="0" smtClean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</a:rPr>
              <a:t>two-faced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 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‘Janus’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creates such a treacherous and deceitful atmosphere.</a:t>
            </a:r>
          </a:p>
          <a:p>
            <a:endParaRPr lang="en-IE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</a:endParaRPr>
          </a:p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This is reinforced with…</a:t>
            </a:r>
            <a:endParaRPr lang="en-IE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7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piders-Web-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2265" cy="687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7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Chiller" panose="04020404031007020602" pitchFamily="82" charset="0"/>
              </a:rPr>
              <a:t>The Spider…</a:t>
            </a:r>
            <a:endParaRPr lang="en-IE" sz="7200" b="1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latin typeface="Chiller" panose="04020404031007020602" pitchFamily="82" charset="0"/>
            </a:endParaRPr>
          </a:p>
        </p:txBody>
      </p:sp>
      <p:pic>
        <p:nvPicPr>
          <p:cNvPr id="5" name="Picture 4" descr="http://t0.gstatic.com/images?q=tbn:ANd9GcRfcnJn92u6dyA8HnEDlFH8w9GHF4NwwKuc6QKdpn5We0EiS3qRS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36" b="96175" l="9818" r="86909">
                        <a14:backgroundMark x1="37455" y1="57923" x2="43636" y2="59563"/>
                        <a14:backgroundMark x1="49455" y1="65027" x2="49091" y2="71585"/>
                        <a14:backgroundMark x1="55636" y1="59016" x2="58909" y2="64481"/>
                        <a14:backgroundMark x1="68364" y1="49727" x2="74182" y2="51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161">
            <a:off x="4430958" y="900603"/>
            <a:ext cx="5192689" cy="346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02432"/>
            <a:ext cx="9036496" cy="5638936"/>
          </a:xfrm>
        </p:spPr>
        <p:txBody>
          <a:bodyPr>
            <a:normAutofit fontScale="92500" lnSpcReduction="20000"/>
          </a:bodyPr>
          <a:lstStyle/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Spiders are synonymous with deception, trickery and traps. Iago comments that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‘with </a:t>
            </a:r>
            <a:r>
              <a:rPr lang="en-IE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as little a web as this will I ensnare as 	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great </a:t>
            </a:r>
            <a:r>
              <a:rPr lang="en-IE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a fly as </a:t>
            </a:r>
            <a:r>
              <a:rPr lang="en-IE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Cassio’.</a:t>
            </a:r>
          </a:p>
          <a:p>
            <a:pPr marL="0" indent="0">
              <a:buNone/>
            </a:pPr>
            <a:endParaRPr lang="en-IE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An appropriately </a:t>
            </a:r>
            <a:r>
              <a:rPr lang="en-IE" sz="43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Chiller" panose="04020404031007020602" pitchFamily="82" charset="0"/>
              </a:rPr>
              <a:t>dark and deceptive 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atmosphere creeps into the play as a result.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</a:t>
            </a:r>
          </a:p>
          <a:p>
            <a:endParaRPr lang="en-IE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What is more is that it acts as </a:t>
            </a:r>
            <a:r>
              <a:rPr lang="en-IE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plot progression</a:t>
            </a:r>
            <a:r>
              <a:rPr lang="en-I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. Othello, Roderigo and Cassio will all voluntarily walk into their ‘friend’s’ trap and become STUCK!!!)</a:t>
            </a:r>
            <a:endParaRPr lang="en-IE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380312" y="0"/>
            <a:ext cx="0" cy="22048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20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718</Words>
  <Application>Microsoft Office PowerPoint</Application>
  <PresentationFormat>On-screen Show (4:3)</PresentationFormat>
  <Paragraphs>193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The Theme(s) of Deception (Hypocrisy, Betrayal + False appearances)</vt:lpstr>
      <vt:lpstr>The Theme</vt:lpstr>
      <vt:lpstr>What to discuss.</vt:lpstr>
      <vt:lpstr>The opening scene</vt:lpstr>
      <vt:lpstr>PowerPoint Presentation</vt:lpstr>
      <vt:lpstr>Iago</vt:lpstr>
      <vt:lpstr>PowerPoint Presentation</vt:lpstr>
      <vt:lpstr>Atmosphere</vt:lpstr>
      <vt:lpstr>The Spider…</vt:lpstr>
      <vt:lpstr>Iago and Roderigo</vt:lpstr>
      <vt:lpstr>PowerPoint Presentation</vt:lpstr>
      <vt:lpstr>Iago and Othello</vt:lpstr>
      <vt:lpstr>PowerPoint Presentation</vt:lpstr>
      <vt:lpstr>PowerPoint Presentation</vt:lpstr>
      <vt:lpstr>Iago and Cassio</vt:lpstr>
      <vt:lpstr>PowerPoint Presentation</vt:lpstr>
      <vt:lpstr>PowerPoint Presentation</vt:lpstr>
      <vt:lpstr>PowerPoint Presentation</vt:lpstr>
      <vt:lpstr>Emelia</vt:lpstr>
      <vt:lpstr>PowerPoint Presentation</vt:lpstr>
      <vt:lpstr>Roderigo</vt:lpstr>
      <vt:lpstr>PowerPoint Presentation</vt:lpstr>
      <vt:lpstr>Desdemona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Theme of Deception (Hypocrisy + Betrayal)</dc:title>
  <dc:creator>Alan</dc:creator>
  <cp:lastModifiedBy>Sean</cp:lastModifiedBy>
  <cp:revision>51</cp:revision>
  <dcterms:created xsi:type="dcterms:W3CDTF">2014-11-09T09:22:29Z</dcterms:created>
  <dcterms:modified xsi:type="dcterms:W3CDTF">2015-01-13T16:50:20Z</dcterms:modified>
</cp:coreProperties>
</file>