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58" r:id="rId5"/>
    <p:sldId id="275" r:id="rId6"/>
    <p:sldId id="259" r:id="rId7"/>
    <p:sldId id="274" r:id="rId8"/>
    <p:sldId id="260" r:id="rId9"/>
    <p:sldId id="288" r:id="rId10"/>
    <p:sldId id="281" r:id="rId11"/>
    <p:sldId id="287" r:id="rId12"/>
    <p:sldId id="272" r:id="rId13"/>
    <p:sldId id="273" r:id="rId14"/>
    <p:sldId id="261" r:id="rId15"/>
    <p:sldId id="282" r:id="rId16"/>
    <p:sldId id="262" r:id="rId17"/>
    <p:sldId id="277" r:id="rId18"/>
    <p:sldId id="290" r:id="rId19"/>
    <p:sldId id="292" r:id="rId20"/>
    <p:sldId id="293" r:id="rId21"/>
    <p:sldId id="294" r:id="rId22"/>
    <p:sldId id="289" r:id="rId23"/>
    <p:sldId id="278" r:id="rId24"/>
    <p:sldId id="295" r:id="rId25"/>
    <p:sldId id="300" r:id="rId26"/>
    <p:sldId id="302" r:id="rId27"/>
    <p:sldId id="264" r:id="rId28"/>
    <p:sldId id="303" r:id="rId29"/>
    <p:sldId id="279" r:id="rId30"/>
    <p:sldId id="304" r:id="rId31"/>
    <p:sldId id="305" r:id="rId32"/>
    <p:sldId id="306" r:id="rId33"/>
    <p:sldId id="296" r:id="rId34"/>
    <p:sldId id="297" r:id="rId35"/>
    <p:sldId id="298" r:id="rId36"/>
    <p:sldId id="266" r:id="rId37"/>
    <p:sldId id="267" r:id="rId38"/>
    <p:sldId id="268" r:id="rId39"/>
    <p:sldId id="269" r:id="rId40"/>
    <p:sldId id="307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929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797C-7A5A-4281-94EE-E60281DD6EE5}" type="datetimeFigureOut">
              <a:rPr lang="en-IE" smtClean="0"/>
              <a:t>16/11/2014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F7F3-701A-48D6-90EA-E6A2C9100C7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75080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797C-7A5A-4281-94EE-E60281DD6EE5}" type="datetimeFigureOut">
              <a:rPr lang="en-IE" smtClean="0"/>
              <a:t>16/11/2014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F7F3-701A-48D6-90EA-E6A2C9100C7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79055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797C-7A5A-4281-94EE-E60281DD6EE5}" type="datetimeFigureOut">
              <a:rPr lang="en-IE" smtClean="0"/>
              <a:t>16/11/2014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F7F3-701A-48D6-90EA-E6A2C9100C7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99816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797C-7A5A-4281-94EE-E60281DD6EE5}" type="datetimeFigureOut">
              <a:rPr lang="en-IE" smtClean="0"/>
              <a:t>16/11/2014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F7F3-701A-48D6-90EA-E6A2C9100C7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13360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797C-7A5A-4281-94EE-E60281DD6EE5}" type="datetimeFigureOut">
              <a:rPr lang="en-IE" smtClean="0"/>
              <a:t>16/11/2014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F7F3-701A-48D6-90EA-E6A2C9100C7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79640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797C-7A5A-4281-94EE-E60281DD6EE5}" type="datetimeFigureOut">
              <a:rPr lang="en-IE" smtClean="0"/>
              <a:t>16/11/2014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F7F3-701A-48D6-90EA-E6A2C9100C7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13661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797C-7A5A-4281-94EE-E60281DD6EE5}" type="datetimeFigureOut">
              <a:rPr lang="en-IE" smtClean="0"/>
              <a:t>16/11/2014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F7F3-701A-48D6-90EA-E6A2C9100C7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47931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797C-7A5A-4281-94EE-E60281DD6EE5}" type="datetimeFigureOut">
              <a:rPr lang="en-IE" smtClean="0"/>
              <a:t>16/11/2014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F7F3-701A-48D6-90EA-E6A2C9100C7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2350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797C-7A5A-4281-94EE-E60281DD6EE5}" type="datetimeFigureOut">
              <a:rPr lang="en-IE" smtClean="0"/>
              <a:t>16/11/2014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F7F3-701A-48D6-90EA-E6A2C9100C7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00370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797C-7A5A-4281-94EE-E60281DD6EE5}" type="datetimeFigureOut">
              <a:rPr lang="en-IE" smtClean="0"/>
              <a:t>16/11/2014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F7F3-701A-48D6-90EA-E6A2C9100C7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5542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797C-7A5A-4281-94EE-E60281DD6EE5}" type="datetimeFigureOut">
              <a:rPr lang="en-IE" smtClean="0"/>
              <a:t>16/11/2014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F7F3-701A-48D6-90EA-E6A2C9100C7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44091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9292E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D797C-7A5A-4281-94EE-E60281DD6EE5}" type="datetimeFigureOut">
              <a:rPr lang="en-IE" smtClean="0"/>
              <a:t>16/11/2014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1F7F3-701A-48D6-90EA-E6A2C9100C7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61585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oogle.ie/url?sa=i&amp;rct=j&amp;q=&amp;esrc=s&amp;source=images&amp;cd=&amp;cad=rja&amp;docid=hzLy1eHlTpvbmM&amp;tbnid=HEygji1uudMpfM:&amp;ved=0CAUQjRw&amp;url=http://www.123rf.com/photo_795924_statue-of-croatian-war-leader-duke-josip-jelacic-in-zagreb-croatia.html&amp;ei=d9QLU-bqGuOO7QbK6oHQBg&amp;bvm=bv.61725948,d.ZGU&amp;psig=AFQjCNHYiL29kzma-2GFe4mu6daTRL-Zfw&amp;ust=1393370597676761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oogle.ie/url?sa=i&amp;rct=j&amp;q=&amp;esrc=s&amp;source=images&amp;cd=&amp;cad=rja&amp;docid=OSO7NcFS97a18M&amp;tbnid=Fp7YIwHP1pIY4M:&amp;ved=0CAUQjRw&amp;url=http://scproductsliabilitylaw.blogspot.com/2012/02/south-carolinas-tort-reform-statute.html&amp;ei=K9ULU92UGeaS7AatjoGgCA&amp;bvm=bv.61725948,d.ZGU&amp;psig=AFQjCNHXrbiZId--u6bK0WVl1FCdjdH0eA&amp;ust=1393370757530005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google.ie/url?sa=t&amp;rct=j&amp;q=&amp;esrc=s&amp;source=images&amp;cd=&amp;cad=rja&amp;ved=0CAQQjRw&amp;url=http://commons.wikimedia.org/wiki/File:Love_heart_uidaodjsdsew.gif&amp;ei=i9ULU_DSAcPR7AahqoEY&amp;usg=AFQjCNHOcH5FWI-pRIJWZGlXWVYjR--DJw&amp;sig2=Eh2cDOA4ufoL2Gf3xm9mbw&amp;bvm=bv.61725948,d.ZGU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e/url?sa=i&amp;rct=j&amp;q=&amp;esrc=s&amp;source=images&amp;cd=&amp;cad=rja&amp;docid=j46nko-hIZGHLM&amp;tbnid=rC7x_JEln01SuM:&amp;ved=0CAUQjRw&amp;url=http://modamadison.com/2012/12/12/opinion-a-case-for-cruelty-free/&amp;ei=BtYLU57UFKGJ7AafnYDADw&amp;bvm=bv.61725948,d.ZGU&amp;psig=AFQjCNFgzXgma4MiHbmRB561BOX-4H3QLA&amp;ust=1393371004263982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ie/url?sa=i&amp;rct=j&amp;q=fool&amp;source=images&amp;cd=&amp;cad=rja&amp;docid=jRkLAeVojLXuxM&amp;tbnid=29_7hjfm253NIM:&amp;ved=0CAUQjRw&amp;url=http://rentafool.com/fashoo.htm&amp;ei=XVEMU7--NoLm7Abd7oGICg&amp;bvm=bv.61725948,d.ZGU&amp;psig=AFQjCNEjjnmKjH84ib4itdVIgeGV2GFjfw&amp;ust=1393402536401180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ie/url?sa=i&amp;rct=j&amp;q=pressure&amp;source=images&amp;cd=&amp;cad=rja&amp;docid=Pfdn-sTaXxXAwM&amp;tbnid=dB5rDlJjJ6Br0M:&amp;ved=0CAUQjRw&amp;url=http://www.oncalc.com/pressure-calculation/&amp;ei=K1IMU73fAaGN7QaemYDYCQ&amp;bvm=bv.61725948,d.ZGU&amp;psig=AFQjCNHQJ1ZnBt_CmFhxGkGSu8aTyrEoMw&amp;ust=139340277199847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ie/url?sa=i&amp;source=images&amp;cd=&amp;cad=rja&amp;docid=TOzDUU07yLELNM&amp;tbnid=Bcn1KBTch-Fi3M&amp;ved=0CAgQjRw&amp;url=https://ismmentalillness.wordpress.com/tag/bipolar-art/&amp;ei=F9ELU4SYIsiM7AaKhYHgAw&amp;psig=AFQjCNEgenHnuqYDG3BUoYMnVhi8yuEe7g&amp;ust=1393369751678797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e/url?sa=i&amp;rct=j&amp;q=henry%20hand%20ball&amp;source=images&amp;cd=&amp;cad=rja&amp;docid=VXgYoE6A2M3alM&amp;tbnid=6_FKkZ4OGR8ncM:&amp;ved=0CAUQjRw&amp;url=http://www1.skysports.com/football/news/12020/5703602/henry-admits-handball&amp;ei=1l4MU8rfG-uy7Aa00YCQCA&amp;bvm=bv.61725948,d.ZGU&amp;psig=AFQjCNGdNp1iTe96JtmMBI8BfXZQvMzd5g&amp;ust=1393406028559364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ie/url?sa=i&amp;rct=j&amp;q=telescope&amp;source=images&amp;cd=&amp;cad=rja&amp;docid=eAD1eGB4nmdyZM&amp;tbnid=WgP9KTowZA34FM:&amp;ved=&amp;url=http://www.how-to-draw-funny-cartoons.com/cartoon-telescope.html&amp;ei=lFIMU5fVEY2V7Ab0x4C4Cw&amp;bvm=bv.61725948,d.ZGU&amp;psig=AFQjCNFx25zfA_aGAJ5U-FSgYWa7cwo1VQ&amp;ust=1393402900623241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google.ie/url?sa=i&amp;source=images&amp;cd=&amp;cad=rja&amp;docid=SWBB8PtPHLTuaM&amp;tbnid=H303HbSmtSAo5M&amp;ved=0CAgQjRw&amp;url=http://en.wikipedia.org/wiki/Pentagram&amp;ei=9F8MU6CSOuHD7AbzooGYCA&amp;psig=AFQjCNF5suktg51MVquAPfSjT_83LdQnqw&amp;ust=1393406325039425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3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e/url?sa=i&amp;rct=j&amp;q=satan&amp;source=images&amp;cd=&amp;cad=rja&amp;docid=-urk5C1EwVvzEM&amp;tbnid=1P-3jFy-uQOHzM:&amp;ved=0CAUQjRw&amp;url=http://ang.wikipedia.org/wiki/Bili%C3%BE:Pentagram_satan.GIF&amp;ei=LWAMU7HnNMe57AaM7IC4BA&amp;bvm=bv.61725948,d.ZGU&amp;psig=AFQjCNH5QNf34xGugl9s_hs1lulbfkG0NQ&amp;ust=1393406375858514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google.ie/url?sa=i&amp;rct=j&amp;q=misogynist&amp;source=images&amp;cd=&amp;cad=rja&amp;docid=JvpYNSV7v5blIM&amp;tbnid=Q4muO7ojjuPYcM:&amp;ved=0CAUQjRw&amp;url=http://themohinimyth.wordpress.com/2011/10/19/women-feminists-and-misogynists/&amp;ei=G8uUUqjcLIWrhQe-qYGgCA&amp;bvm=bv.57155469,d.ZGU&amp;psig=AFQjCNEg_o9MHhbYO_UYaRsN2m-KxncO5w&amp;ust=1385569415509802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4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google.ie/url?sa=i&amp;rct=j&amp;q=polite&amp;source=images&amp;cd=&amp;cad=rja&amp;docid=jlJRldAuSpVEfM&amp;tbnid=spQu45-8DZIPWM:&amp;ved=0CAUQjRw&amp;url=http://www.concreteinteractive.com/how-social-media-makes-us-more-polite/&amp;ei=xmEMU_epDc-g7AaEroGwCw&amp;bvm=bv.61725948,d.ZGU&amp;psig=AFQjCNHsQY79Z49Ydyd462_JFUMs3aOuvg&amp;ust=1393406772048761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5.wdp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google.ie/url?sa=i&amp;rct=j&amp;q=superior%20condescending&amp;source=images&amp;cd=&amp;cad=rja&amp;docid=pYKYshHueYpUVM&amp;tbnid=VAdIM1ssOWZ_fM:&amp;ved=0CAUQjRw&amp;url=http://blog.itstechnologies.com/?p%3D1118&amp;ei=hLCUUuWzK8SbtQbUxYCoBg&amp;bvm=bv.57155469,d.ZG4&amp;psig=AFQjCNHj8T6MbpQ3Rbm1_mnG9TMKNn-DPg&amp;ust=1385562618014423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7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8.wdp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ie/url?sa=i&amp;rct=j&amp;q=black%20heart&amp;source=images&amp;cd=&amp;cad=rja&amp;docid=hL4Do4_ZEbcYcM&amp;tbnid=T5XvUYOI3UT_CM:&amp;ved=0CAUQjRw&amp;url=http://ruthiesbitchinkitchen.com/category/cynthia/&amp;ei=qWIMU7qbKKTQ7Aams4DwDw&amp;bvm=bv.61725948,d.ZGU&amp;psig=AFQjCNFdu-7BMxDn2sGMoyqCVCqIQ7bjFA&amp;ust=1393407008305225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google.ie/url?sa=i&amp;rct=j&amp;q=justice&amp;source=images&amp;cd=&amp;cad=rja&amp;docid=e3gjwpKELfzmwM&amp;tbnid=2z8dmjgcOKDHGM:&amp;ved=0CAUQjRw&amp;url=http://fastexposure.wordpress.com/2012/05/10/it-doesnt-matter-if-youre-black-or-white-sometimes-gray-is-even-worse/&amp;ei=MmMMU5mgPI-A7QapxYDwDQ&amp;bvm=bv.61725948,d.ZGU&amp;psig=AFQjCNF0VWCBhF-FIVReVTARxARDnLY2VQ&amp;ust=1393407118852435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20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google.ie/url?sa=i&amp;rct=j&amp;q=aggressive+behaviour&amp;source=images&amp;cd=&amp;cad=rja&amp;docid=9vlpwKoZUTBlEM&amp;tbnid=F22QAPlFhsf57M:&amp;ved=0CAUQjRw&amp;url=http://www.wayofthespiritualwarrior.co.uk/dealing-with-aggressive-behaviour/&amp;ei=uGMMU9Mvw8DsBuOrgZAG&amp;bvm=bv.61725948,d.ZGU&amp;psig=AFQjCNGQeJZeprk7qnEtAfJlmKRvI_9WJQ&amp;ust=1393407265487227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21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ie/url?sa=i&amp;rct=j&amp;q=surrender&amp;source=images&amp;cd=&amp;cad=rja&amp;docid=PE75HOwn5DbMQM&amp;tbnid=g52gyR0xYY9e6M:&amp;ved=0CAUQjRw&amp;url=http://www.hopetrustindia.com/content/surrender-recovery-clean-slate-0&amp;ei=ZWUMU6m-CY7A7AaG44GoDw&amp;bvm=bv.61725948,d.ZGU&amp;psig=AFQjCNEyp_-uYtlGaZtxgw9oLhjAUF2EQA&amp;ust=1393407704770719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ie/url?sa=i&amp;rct=j&amp;q=seppuku+suicide&amp;source=images&amp;cd=&amp;cad=rja&amp;docid=queeONBl3kU7_M&amp;tbnid=GJRy3dqTagjb0M:&amp;ved=0CAUQjRw&amp;url=http://www.dailytech.com/HP%2BDumps%2BExPalm%2BCEO%2BCelebrates%2BMobilefree%2BFuture/article23880.htm&amp;ei=-GUMU6eGL-qI7AaDlIH4Cg&amp;bvm=bv.61725948,d.ZGU&amp;psig=AFQjCNEPC6e4G1ue4QpeW3SQlp47t9N30g&amp;ust=1393407847864742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ie/url?sa=i&amp;rct=j&amp;q=&amp;esrc=s&amp;source=images&amp;cd=&amp;cad=rja&amp;docid=OUk2NQ10sq2xpM&amp;tbnid=SSRXFc1hiC9afM:&amp;ved=0CAUQjRw&amp;url=http://www.aiowallpaper.com/3818/zlatan-ibrahimovic-goal/&amp;ei=WNILU46gD6aA7Qbq-YGwCg&amp;bvm=bv.61725948,d.ZGU&amp;psig=AFQjCNGWIxfokv_DUJ-eGO0eFjrunmVluw&amp;ust=1393370006884190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ie/url?sa=i&amp;rct=j&amp;q=&amp;esrc=s&amp;source=images&amp;cd=&amp;cad=rja&amp;docid=cT9ayb89vMApCM&amp;tbnid=bEZLDZ5zz1p3YM:&amp;ved=0CAUQjRw&amp;url=http://www.rockingphilosophy.com/&amp;ei=BtMLU-iuJYa47Abk44Fw&amp;bvm=bv.61725948,d.ZGU&amp;psig=AFQjCNGj5yVxXztIWpRWHaBl3w6z727Ayw&amp;ust=1393370221741580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ie/url?sa=i&amp;rct=j&amp;q=clapping&amp;source=images&amp;cd=&amp;cad=rja&amp;docid=QFxbRy5VRnlyNM&amp;tbnid=enxGTNzf34U-aM:&amp;ved=&amp;url=http://www.couchdown.com/uncategorized/the-15-strangest-habits-in-15-different-countries&amp;ei=IVAMU_LMH9Se7Abn-IDgDQ&amp;bvm=bv.61725948,d.ZGU&amp;psig=AFQjCNGtZM8Sy0ShL2na3jne3DX9QfEEtg&amp;ust=1393402273875334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ie/url?sa=i&amp;rct=j&amp;q=weary+soldier&amp;source=images&amp;cd=&amp;cad=rja&amp;docid=dy-ANhST4fIDeM&amp;tbnid=gIAeNAq2VZbAlM:&amp;ved=0CAUQjRw&amp;url=http://historyofwarinpictures.blogspot.com/2012/05/soldiers-faces-of-war.html&amp;ei=tGQMU6L_G8Py7AbdnoGQBg&amp;bvm=bv.61725948,d.ZGU&amp;psig=AFQjCNFmu9SlukFe_LvONdQTPE6i9GXFbg&amp;ust=1393407497917495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google.ie/url?sa=i&amp;rct=j&amp;q=&amp;esrc=s&amp;source=images&amp;cd=&amp;cad=rja&amp;docid=GVsAswk8qSi4_M&amp;tbnid=oEATIse_vCXJ-M:&amp;ved=0CAUQjRw&amp;url=http://www.fimfiction.net/story/150042/knight-of-the-sun&amp;ei=2dMLU4C6O7CX7QaP24G4DA&amp;bvm=bv.61725948,d.ZGU&amp;psig=AFQjCNFLA8yeJmgwXKy_cdCg99TCSLELKw&amp;ust=1393370443985234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Othello</a:t>
            </a:r>
            <a:endParaRPr lang="en-IE" b="1" u="sng" dirty="0">
              <a:ln>
                <a:solidFill>
                  <a:sysClr val="windowText" lastClr="000000"/>
                </a:solidFill>
              </a:ln>
              <a:solidFill>
                <a:srgbClr val="00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7632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encrypted-tbn0.gstatic.com/images?q=tbn:ANd9GcTPIG2waNgTwQsfYS6zwgfTeUnWEEyKatAetBJP7J7DVy4V0G_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67" b="100000" l="0" r="97906">
                        <a14:foregroundMark x1="12565" y1="80303" x2="9948" y2="89394"/>
                        <a14:backgroundMark x1="41361" y1="79924" x2="53927" y2="93561"/>
                        <a14:backgroundMark x1="84293" y1="78788" x2="92670" y2="88636"/>
                        <a14:backgroundMark x1="80628" y1="90909" x2="71728" y2="93182"/>
                        <a14:backgroundMark x1="82199" y1="77652" x2="81152" y2="81818"/>
                        <a14:backgroundMark x1="70157" y1="85606" x2="62827" y2="89773"/>
                        <a14:backgroundMark x1="60733" y1="83333" x2="61257" y2="92803"/>
                        <a14:backgroundMark x1="65969" y1="82576" x2="67539" y2="84470"/>
                        <a14:backgroundMark x1="57068" y1="78788" x2="58639" y2="79924"/>
                        <a14:backgroundMark x1="28272" y1="84091" x2="23037" y2="89015"/>
                        <a14:backgroundMark x1="36126" y1="86364" x2="35079" y2="90530"/>
                        <a14:backgroundMark x1="80105" y1="78409" x2="80105" y2="81818"/>
                        <a14:backgroundMark x1="69110" y1="98106" x2="90576" y2="99242"/>
                        <a14:backgroundMark x1="70157" y1="97348" x2="90052" y2="99621"/>
                        <a14:backgroundMark x1="69634" y1="99242" x2="76963" y2="98864"/>
                        <a14:backgroundMark x1="17277" y1="92045" x2="11518" y2="97348"/>
                        <a14:backgroundMark x1="6283" y1="63636" x2="3141" y2="91667"/>
                        <a14:backgroundMark x1="20942" y1="80303" x2="16754" y2="87879"/>
                        <a14:backgroundMark x1="22513" y1="61742" x2="20942" y2="67424"/>
                        <a14:backgroundMark x1="24084" y1="54924" x2="24084" y2="549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2475656"/>
            <a:ext cx="6892677" cy="954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r>
              <a:rPr lang="en-IE" dirty="0" smtClean="0"/>
              <a:t>We also learn of his skill as a </a:t>
            </a:r>
            <a:r>
              <a:rPr lang="en-IE" b="1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leader</a:t>
            </a:r>
            <a:r>
              <a:rPr lang="en-IE" dirty="0" smtClean="0">
                <a:ln>
                  <a:solidFill>
                    <a:schemeClr val="bg1"/>
                  </a:solidFill>
                </a:ln>
              </a:rPr>
              <a:t> </a:t>
            </a:r>
            <a:r>
              <a:rPr lang="en-IE" dirty="0" smtClean="0"/>
              <a:t>as he has an exceptional ability to </a:t>
            </a:r>
            <a:r>
              <a:rPr lang="en-IE" u="sng" dirty="0" smtClean="0"/>
              <a:t>command </a:t>
            </a:r>
            <a:r>
              <a:rPr lang="en-IE" dirty="0" smtClean="0"/>
              <a:t>men. We see this on two occasions: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	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‘If I stir or do but lift this arm, the best of you 	shall sink in my rebuke’. </a:t>
            </a:r>
            <a:r>
              <a:rPr lang="en-IE" dirty="0" smtClean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</a:rPr>
              <a:t>(Battlements)</a:t>
            </a:r>
          </a:p>
          <a:p>
            <a:pPr marL="0" indent="0">
              <a:buNone/>
            </a:pPr>
            <a:endParaRPr lang="en-IE" b="1" i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IE" b="1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	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</a:t>
            </a:r>
            <a:r>
              <a:rPr lang="en-IE" b="1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keep up your bright swords, for the dew will 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	rust </a:t>
            </a:r>
            <a:r>
              <a:rPr lang="en-IE" b="1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</a:t>
            </a:r>
            <a:r>
              <a:rPr lang="en-IE" b="1" i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em</a:t>
            </a:r>
            <a:r>
              <a:rPr lang="en-IE" b="1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’. </a:t>
            </a:r>
            <a:r>
              <a:rPr lang="en-IE" dirty="0" smtClean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</a:rPr>
              <a:t>(Vs. </a:t>
            </a:r>
            <a:r>
              <a:rPr lang="en-IE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</a:rPr>
              <a:t>Brababtio</a:t>
            </a:r>
            <a:r>
              <a:rPr lang="en-IE" dirty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</a:rPr>
              <a:t>)</a:t>
            </a:r>
          </a:p>
          <a:p>
            <a:endParaRPr lang="en-IE" b="1" i="1" dirty="0"/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8176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u="sng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Justice</a:t>
            </a:r>
            <a:endParaRPr lang="en-IE" b="1" u="sng" dirty="0">
              <a:ln>
                <a:solidFill>
                  <a:schemeClr val="bg1"/>
                </a:solidFill>
              </a:ln>
              <a:solidFill>
                <a:srgbClr val="00FF00"/>
              </a:solidFill>
            </a:endParaRPr>
          </a:p>
        </p:txBody>
      </p:sp>
      <p:pic>
        <p:nvPicPr>
          <p:cNvPr id="6146" name="Picture 2" descr="https://encrypted-tbn1.gstatic.com/images?q=tbn:ANd9GcTool6HsPgZUvBVYobMBT6L9nFvCv775x_4d6hpOvS7-keVja8x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09" b="95765" l="6098" r="93902">
                        <a14:foregroundMark x1="87195" y1="26384" x2="87195" y2="26384"/>
                        <a14:foregroundMark x1="87195" y1="21498" x2="87195" y2="21498"/>
                        <a14:foregroundMark x1="77439" y1="25407" x2="83537" y2="12052"/>
                        <a14:foregroundMark x1="60366" y1="25733" x2="53659" y2="15961"/>
                        <a14:backgroundMark x1="82927" y1="22476" x2="82927" y2="22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4716"/>
            <a:ext cx="2448272" cy="455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589240"/>
          </a:xfrm>
        </p:spPr>
        <p:txBody>
          <a:bodyPr>
            <a:normAutofit fontScale="92500" lnSpcReduction="10000"/>
          </a:bodyPr>
          <a:lstStyle/>
          <a:p>
            <a:r>
              <a:rPr lang="en-IE" dirty="0" smtClean="0"/>
              <a:t>For </a:t>
            </a:r>
            <a:r>
              <a:rPr lang="en-IE" u="sng" dirty="0" smtClean="0"/>
              <a:t>better of worse</a:t>
            </a:r>
            <a:r>
              <a:rPr lang="en-IE" dirty="0" smtClean="0"/>
              <a:t>; Othello </a:t>
            </a:r>
            <a:r>
              <a:rPr lang="en-IE" b="1" u="sng" spc="300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latin typeface="Aharoni" panose="02010803020104030203" pitchFamily="2" charset="-79"/>
                <a:ea typeface="Batang" panose="02030600000101010101" pitchFamily="18" charset="-127"/>
                <a:cs typeface="Aharoni" panose="02010803020104030203" pitchFamily="2" charset="-79"/>
              </a:rPr>
              <a:t>always</a:t>
            </a:r>
            <a:r>
              <a:rPr lang="en-IE" dirty="0" smtClean="0">
                <a:solidFill>
                  <a:srgbClr val="FF0000"/>
                </a:solidFill>
              </a:rPr>
              <a:t> </a:t>
            </a:r>
            <a:r>
              <a:rPr lang="en-IE" dirty="0" smtClean="0"/>
              <a:t>maintains an </a:t>
            </a:r>
            <a:r>
              <a:rPr lang="en-IE" b="1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impartial sense of justice</a:t>
            </a:r>
            <a:r>
              <a:rPr lang="en-IE" dirty="0" smtClean="0"/>
              <a:t>. He will </a:t>
            </a:r>
            <a:r>
              <a:rPr lang="en-IE" u="sng" dirty="0" smtClean="0"/>
              <a:t>sacrifice those closest to him</a:t>
            </a:r>
            <a:r>
              <a:rPr lang="en-IE" dirty="0" smtClean="0"/>
              <a:t> in order to ensure </a:t>
            </a:r>
            <a:r>
              <a:rPr lang="en-IE" b="1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justice prevails</a:t>
            </a:r>
            <a:r>
              <a:rPr lang="en-IE" dirty="0" smtClean="0"/>
              <a:t>.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	</a:t>
            </a:r>
            <a:r>
              <a:rPr lang="en-IE" b="1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‘If I stir or do but lift this arm, the best of you 	shall sink in my rebuke’.</a:t>
            </a:r>
          </a:p>
          <a:p>
            <a:pPr marL="0" indent="0">
              <a:buNone/>
            </a:pPr>
            <a:endParaRPr lang="en-IE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IE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	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‘Cassio, I love thee, but never more be officer 	of 	mine’.</a:t>
            </a:r>
          </a:p>
          <a:p>
            <a:pPr marL="0" indent="0">
              <a:buNone/>
            </a:pPr>
            <a:endParaRPr lang="en-IE" b="1" i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	</a:t>
            </a:r>
            <a:r>
              <a:rPr lang="en-IE" b="1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‘She must die, else she’ll betray more men’.</a:t>
            </a:r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7116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u="sng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Confident in marriage/ Loves Wife</a:t>
            </a:r>
            <a:endParaRPr lang="en-IE" b="1" u="sng" dirty="0">
              <a:ln>
                <a:solidFill>
                  <a:schemeClr val="bg1"/>
                </a:solidFill>
              </a:ln>
              <a:solidFill>
                <a:srgbClr val="00FF00"/>
              </a:solidFill>
            </a:endParaRPr>
          </a:p>
        </p:txBody>
      </p:sp>
      <p:pic>
        <p:nvPicPr>
          <p:cNvPr id="7170" name="Picture 2" descr="https://encrypted-tbn0.gstatic.com/images?q=tbn:ANd9GcTUPRwJhx5swe9oUJf1QoQQ5uiT-uEiKKo_R61IAW2IRc7p84QyG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05" l="0" r="100000">
                        <a14:foregroundMark x1="4800" y1="63366" x2="7600" y2="66337"/>
                        <a14:foregroundMark x1="18400" y1="80693" x2="21200" y2="86634"/>
                        <a14:foregroundMark x1="88000" y1="64851" x2="93600" y2="67327"/>
                        <a14:foregroundMark x1="36800" y1="3465" x2="38400" y2="6436"/>
                        <a14:foregroundMark x1="70400" y1="82673" x2="72800" y2="856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946" y="2872910"/>
            <a:ext cx="4932040" cy="398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5517232"/>
          </a:xfrm>
        </p:spPr>
        <p:txBody>
          <a:bodyPr/>
          <a:lstStyle/>
          <a:p>
            <a:r>
              <a:rPr lang="en-IE" dirty="0" smtClean="0"/>
              <a:t>Othello has a lot of </a:t>
            </a:r>
            <a:r>
              <a:rPr lang="en-IE" b="1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affection</a:t>
            </a:r>
            <a:r>
              <a:rPr lang="en-IE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 </a:t>
            </a:r>
            <a:r>
              <a:rPr lang="en-IE" dirty="0" smtClean="0"/>
              <a:t>toward his Desdemona, referring to her as 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‘honey’,</a:t>
            </a:r>
            <a:r>
              <a:rPr lang="en-IE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‘O my sweet’, </a:t>
            </a:r>
            <a:r>
              <a:rPr lang="en-IE" dirty="0" smtClean="0"/>
              <a:t>and 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‘O my fair warrior’.</a:t>
            </a:r>
          </a:p>
          <a:p>
            <a:endParaRPr lang="en-IE" b="1" i="1" dirty="0" smtClean="0"/>
          </a:p>
          <a:p>
            <a:r>
              <a:rPr lang="en-IE" dirty="0" smtClean="0"/>
              <a:t>He also claims that:</a:t>
            </a:r>
          </a:p>
          <a:p>
            <a:pPr marL="0" indent="0">
              <a:buNone/>
            </a:pPr>
            <a:r>
              <a:rPr lang="en-IE" b="1" i="1" dirty="0" smtClean="0"/>
              <a:t>	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‘If I were to die, ‘twere now to be most 	happy’.</a:t>
            </a:r>
          </a:p>
          <a:p>
            <a:endParaRPr lang="en-IE" b="1" i="1" dirty="0"/>
          </a:p>
          <a:p>
            <a:endParaRPr lang="en-IE" b="1" i="1" dirty="0"/>
          </a:p>
        </p:txBody>
      </p:sp>
    </p:spTree>
    <p:extLst>
      <p:ext uri="{BB962C8B-B14F-4D97-AF65-F5344CB8AC3E}">
        <p14:creationId xmlns:p14="http://schemas.microsoft.com/office/powerpoint/2010/main" val="227587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r>
              <a:rPr lang="en-IE" dirty="0" smtClean="0"/>
              <a:t>He places much </a:t>
            </a:r>
            <a:r>
              <a:rPr lang="en-IE" b="1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faith in his wife </a:t>
            </a:r>
            <a:r>
              <a:rPr lang="en-IE" dirty="0" smtClean="0"/>
              <a:t>as not only is he </a:t>
            </a:r>
            <a:r>
              <a:rPr lang="en-IE" u="sng" dirty="0" smtClean="0"/>
              <a:t>jeopardising his career by eloping </a:t>
            </a:r>
            <a:r>
              <a:rPr lang="en-IE" dirty="0" smtClean="0"/>
              <a:t>with the daughter of a senator; and he </a:t>
            </a:r>
            <a:r>
              <a:rPr lang="en-IE" u="sng" dirty="0" smtClean="0"/>
              <a:t>trusts her with his life</a:t>
            </a:r>
            <a:r>
              <a:rPr lang="en-IE" dirty="0" smtClean="0"/>
              <a:t>: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	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‘Let her speak of me before her father . If you 	do find me foul in her report …let your 	sentence even fall upon my life’.</a:t>
            </a:r>
            <a:endParaRPr lang="en-IE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endParaRPr lang="en-IE" dirty="0"/>
          </a:p>
          <a:p>
            <a:r>
              <a:rPr lang="en-IE" dirty="0" smtClean="0"/>
              <a:t>(He puts his life in her hands)</a:t>
            </a:r>
            <a:endParaRPr lang="en-IE" dirty="0"/>
          </a:p>
          <a:p>
            <a:pPr marL="0" indent="0">
              <a:buNone/>
            </a:pPr>
            <a:r>
              <a:rPr lang="en-IE" dirty="0" smtClean="0"/>
              <a:t>	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3277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u="sng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Naïve &amp; Innocent</a:t>
            </a:r>
            <a:endParaRPr lang="en-IE" b="1" u="sng" dirty="0">
              <a:ln>
                <a:solidFill>
                  <a:schemeClr val="bg1"/>
                </a:solidFill>
              </a:ln>
              <a:solidFill>
                <a:srgbClr val="00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5400600"/>
          </a:xfrm>
        </p:spPr>
        <p:txBody>
          <a:bodyPr>
            <a:normAutofit lnSpcReduction="10000"/>
          </a:bodyPr>
          <a:lstStyle/>
          <a:p>
            <a:r>
              <a:rPr lang="en-IE" dirty="0" smtClean="0"/>
              <a:t>We find out early on that Othello is 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‘of a free and open nature that thinks men honest that but seem to be so and will as tenderly be led by the nose…As asses are’.</a:t>
            </a:r>
          </a:p>
          <a:p>
            <a:pPr marL="0" indent="0">
              <a:buNone/>
            </a:pPr>
            <a:endParaRPr lang="en-IE" b="1" i="1" dirty="0" smtClean="0"/>
          </a:p>
          <a:p>
            <a:endParaRPr lang="en-IE" b="1" i="1" dirty="0"/>
          </a:p>
          <a:p>
            <a:r>
              <a:rPr lang="en-IE" dirty="0" smtClean="0"/>
              <a:t>Iago is proven correct on many occasions as Othello </a:t>
            </a:r>
            <a:r>
              <a:rPr lang="en-IE" u="sng" dirty="0" smtClean="0"/>
              <a:t>cannot spot the villain </a:t>
            </a:r>
            <a:r>
              <a:rPr lang="en-IE" dirty="0" smtClean="0"/>
              <a:t>that is before him: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	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‘Now art thou my lieutenant’.</a:t>
            </a:r>
            <a:endParaRPr lang="en-IE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8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177514"/>
            <a:ext cx="4870335" cy="364805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6624736"/>
          </a:xfrm>
        </p:spPr>
        <p:txBody>
          <a:bodyPr/>
          <a:lstStyle/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r>
              <a:rPr lang="en-IE" dirty="0"/>
              <a:t>	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‘Honest Iago, that looks dead with grieving, 	Speak. Who began this?</a:t>
            </a:r>
          </a:p>
          <a:p>
            <a:pPr marL="0" indent="0">
              <a:buNone/>
            </a:pPr>
            <a:endParaRPr lang="en-IE" b="1" i="1" dirty="0"/>
          </a:p>
          <a:p>
            <a:pPr marL="0" indent="0">
              <a:buNone/>
            </a:pPr>
            <a:endParaRPr lang="en-IE" b="1" i="1" dirty="0" smtClean="0"/>
          </a:p>
          <a:p>
            <a:r>
              <a:rPr lang="en-IE" dirty="0" smtClean="0"/>
              <a:t>This naivety will prove to be his </a:t>
            </a:r>
            <a:r>
              <a:rPr lang="en-IE" b="1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fatal and tragic downfall</a:t>
            </a:r>
            <a:r>
              <a:rPr lang="en-IE" dirty="0" smtClean="0"/>
              <a:t> (and perhaps his </a:t>
            </a:r>
            <a:r>
              <a:rPr lang="en-IE" b="1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pride</a:t>
            </a:r>
            <a:r>
              <a:rPr lang="en-IE" dirty="0" smtClean="0"/>
              <a:t>).</a:t>
            </a:r>
          </a:p>
        </p:txBody>
      </p:sp>
      <p:sp>
        <p:nvSpPr>
          <p:cNvPr id="2" name="AutoShape 2" descr="data:image/jpeg;base64,/9j/4AAQSkZJRgABAQAAAQABAAD/2wCEAAkGBhQSERQUExQWFRUVGBcXFxgYGBgaFxkcFxcXGBwWGBcXHCYfGBokHBcXHy8gIycpLCwtGB4xNTAqNSYrLCkBCQoKDgwOGg8PGiwgHyQsLCksKiwpKSksLCwsKSwsLCwpLCwpLCksLCkpLCwpLCwsLCwsLCwsLCwsLCwsLCwsKf/AABEIAMIBAwMBIgACEQEDEQH/xAAcAAABBQEBAQAAAAAAAAAAAAAEAAIDBQYHAQj/xAA/EAABAwIDBQUGBAUDBAMAAAABAAIRAyEEBTESQVFhcQYigZHwEzKhscHRBxRC4SNSYpLxFXKCU6KywhYzQ//EABoBAAIDAQEAAAAAAAAAAAAAAAIEAAEDBQb/xAAqEQACAgICAgEEAgEFAAAAAAAAAQIRAyEEEjFBExQiUWEFMnEVQlKBof/aAAwDAQACEQMRAD8A6U1mh4BR1LyFI99kGaq8Ek2d2EWz2tJ0WFz/ADY1Kvs2GWAwAN5Grjx3jwWuz3EltB+zrs7I6u7v1WMy/ABgLzc6DgOi6nCiknN/4Rnmk1GhNa2hTc5xE6ud4fJYLOMxbiHy51h7o4furPtljvaN2GuAaD34PDRvTesrg8tNV2xT2nu4NEnx4DmV3cMKXd+TnO/YTNIfqsjMowoqPAoNc9w/lHu9SbN8Vd5V+HbRDsS8x/02mJ5OcL+DfNXWZ5/QwVMMa1rbdymwAOPONw/qPxUlmvUNsva2yOn2Z7s4mqXDUtB7tuJ+0IfEdsMJhRs0QHEWimJ83m3xJWOzjtK/Ek7ZOx/IDDfHe49fABVYrN3NCkcPb+7/AOinM19b8S6pHdpgdSXHyECV0rs/2FxGIotqV8U6kXiQykG2nidZXDMJjthzXbAOyQY6EFfRfZ3PQ4NvYgfFDkjHHVI0h2knRSVexNTBy5zjVbqal58QZI+So62J2jN+Q+S7LTqbQ5bwqHMey1Pb9rTYA7ePqBuKXyKk5rZWOnKpGMo5P7Njajh3yYd0IkDwj4lYz8QK7iKdNgJk7R/4i3xI8l1POWxQPIt+cLn+Me01JiToLSddAl+Hkc25y9GmeKU6Ri8v7MPfeqdkcBqfstXlWVMbZjIA1O/z3o+pk1UNc57fZtbqXGCeTR+oofOczbhaHBzrMH18E7LN31F2Z9K3Ip+0/aD2X8KlG0PePDl1WMFdz3bTiSUSTTJk3JkmTqTqSisuqUgTICajFQQL+5lZi231UQZzWirVsMdwU1GphdBcncFfaifHb8ooMty/2rw0E7p6Lc4eiGgNaAAAo8HgmsBgAT6hHUmLGc7KqiSjSlY3tTi6b8S4HaOwAy2lrn4n4Ld7YYxzzADGyfALnWKzClUJd7K5JJ6m6mHbbAWwPapcHeac19EfpcvXhh/QQojQnRruUJkhN7Wj/KV4PYf1K4zrsY7DYbDvcHGvXcYpi+ywDfzmPNNzjsi7C0KRqz7aqSdkaMYBv5yso5YOqfkNwkr14KbECmPclQlzeBUowpGrSl+XM+6tjPyese2NElOyhb3B5pKF0z6artGygWUovvU+Iq2QuMrhjQCYnf8AWN/ReGgn4R2oaRV507aaBunzj6LL5y+qWFlBm0/QSYa2bbRJ3DXjZW2cZwwkBsw0RzN9Tw+ao6mMcdIaOA+67nFxSjFaE88+8teCkwnYemwbWKrF5NyxhIB6u952+4hXOCrwNjDUmUqY1MW+Gp6qGjhTUdy3n1vQfaDtC2gPYUY9pG79M7+bj+6dbc3Xl/8AgrSQztH2oFCWUzt1v1ONwyeW8/0+fPFYajUq1Q4h9QvcCXQTM/1aKyweHDTLoc43vfnedTzRtDtQ4VWMYZlwaTuuYgJiK6Koopq39xPn34f4pjW1G0w5hF9gglp/qj6LKPwb2mC0ggxou6ZZnbqRjVvBW1bs9hscza2QHcgPBZwz+mHPD7OL9mOz8uFSoIa3QHfzPJbnKcz73cBLRviyOzPsS+mRtGaYmzd/DaKmweFEAAQALAaJbkZ17GsGL2jVZDnO0ACbrS0nh3iuaU3mk8fBbTJsfttVY8gObF7HZ1lQe02tafC6qcLlVNhkNaDrZonrK1tEbQIKq8bgth8jQpHm4HFPJDx7Jgzf7X5MB2pJdVpNJsGlxG6do3+C5H2nzYYjEOdPdb3GdBqfE/RfQGZUKbnFrqbahLYgi8HdO5cV7d5bg8NWNOhte1BBewEGjTm+wCe9taWmAmP43LF/bTui+TB12bMk4BeMbKldiOQSbXM6fBds5+hrqRnRaXszk8D2jhcjug7uaWTUXVQHObA+a0lOkAIWOSdKg6S2etpoijSTWNRtJnRKyYLKbtjmHssOGAS6qY/4i5+ywf56P0q/znNalaq4tbYd1gjUDf0JROT9jq+JM1QKbegLj9lvFxxQuRrDE5aiZyli3vcGsaXOOjQJK6x2C7EOaW1cQBtahu5vM8Srfs52Po4cDZaJ3ki58Vp3O2G21XG5n8g5Lpj1+x7Hg6edsGxeVtqVm1CB3BstJ3SZJCwf4sNNJtKqBI2th3jcEeS6DTfaXeAWP/FJodgKm2P1M2bxBmxKU4U2s8b8eA8kX0aOUZvj6ZgUtqd5PyVUcS7mvfyvMJwwv9QXrEqRyZOTdj6dd0apKRmEEe+EkZdM7tmeehhhvecPIdSs5jMe+q6XE/KyjeUwU5XCxYYYxyeSUyBw5Lylhy5wGk+iVOKcXT8MJ2iBoIHjvPJM9tGW3pEWbOdSoPNEAFohpOkn5nesHh8FsSSdt7rucbmStZ2mL206bXGJc4keXrxWUx9csZb3nWHLiVvg3G/yTJBQYJmGNiWNP+4j5BOybD7NRj3bnNMeIUNGjs3OvyRmFHeB1No5ncmH4MVtnUMVrZS5Tmb6TwQbJ1Fu2xjtJaJ6woamGgrmHTjTVM6Pl+YNqtB47ksZ2fY8S3uu5aeKzXZ6sWx3gRpz6FbTB1pCNJT1IUneN3FmAznCOpu2Xajfujii8hxZBA4ra5llbK7dlwvuO8LJ4LJH06padAbcD0WfxPHpeDeGdZFvyarDVwSOaKrUg5sFCYamIRbQmY7VPdiE9O0Z/FYAsJIEk71w78RMhP5yo+nSgEMLobALiDtOsNeK+knU51QmIyem+dpoM8llx+MsM3OPs1lyO8esj5FrUCw3EXI8QrLI8AalyLfNd47UfhTh8TBDdlzdI32iPgPJYjH9kn4U7Oz3dJ3an6J6U9GUV7RXYegBYDRFhkJwo7I0XoZxSsmU3Y6kzknYqgXNLAYLtTvjenU2clcZblZcZIS2TJ02xrjYe77Mr8n7NtHut6uNz5rZZflgaNFNhMIGjREVKwaFxs/IlkdHR8fbE9cQEK6tKiqVC4omjQi7vJYVQXVQW/I+jTtJWD/FjGt/LNpOPvuDvBl/mtxVryuQ9u3MxVd7/aWpjYaBoIPePifkn/4/H2zKT9bMct9X+zEOp0+fmmRT5qf8tSEyVGTT8Pj+69Qjktf4HMayEkg9nAr1WQ6mKUpwZCmfR2SQQQRYg6zwQ9UrkrZq3RG9xJAG9WNFgaA0brkjeVV0X3mNNOp9FWdCrstk66oMt+B7ixVd2C51hvbNcHMIDR3Xm0O8dy5vj6neIkHZsCLg9CtL2u7QFwNNpPA/ZZSnQ42Cd40JRjsW5U1KVIawK77O4facXbm2b13lUlarw03LV9l6P8JvO62yuomeCNzN7kMPpRvZ8jcKevQVdkmNFOoAfdd3T46HzV/WpbvuucnY5JdWBZZUh29azA4uwnz9dVktktdIWlwADmgwNESM8iT2aFuJEIWpUkplQgN9W+6FZVkwtbbFYxS2H0SjaTpCAoOBRVNyuLM5oJXqYCnSmoNGLPYQeZZYysxzHDURPBGJLRxTInRznOuxBbLmacPmss/CFpIcNP2XbXMlZnPuzbXnaA5+Q/wlMuOlaNYNSdMxuVZSXGSLLU0MO1ogIdrgwRpChdjtow3Tj61Xm80p5JOzuY8f2pR8BtbEBqHawvKdQwZN3ImriA0Q1YXWl5DtR1HbPGsDOqgq15UFbEISvioBJMI4wbLUa2yr7adpBhcO4g993dYOZ+y4gazhO0497U8Zuth2mzeliK8vf3WSGgfEqozB1LZBbdem4eH4Yft+Tl8mTyS0/BRS2N5Xss4FE/mGcAmnFNO5PCdUJlRsWb8Ukm1m/wAqSIqz6JzvL6dYbc7DwLncev3WMxNKCRIOzvGnWVadocz2nGm090e914ITCZFVrR+hnPU+C85x7xQub0dKWFTlUVpeyuoOk74QWe5vsNge8dB9ei1uK7LtpsJ9qRa5IEfNcozDFl1V5J2gCQ07oB3J3juGaXZegs0/jjSGu4m59X6oLEYmTATK2J4JjF0qOY2NxFTct1kQ/g0/9oXPnuklbLszjQaA4st5afBZZo3EY40qmaGtiItvWhyjPw9oY87LwI2ibO3eaxTMTtGysMNTlJyj1Q+6mjeisOSPy5wbduh3LK5dVcOBHO/x3K5wmIgwPI6hUhaS9F/iK9ghfbwdUO6sYsfDevHPvwRmdFxQxHNFtxSo6bo0U/5jqrQDRfUsRZEtMrPUcXG/10VhQzEaI0zKUPwWW0vWlCOrhTUnyFpGezJx0Tpr2yvQV6mHtA+DF57ksvmbcPMn5LzD0GsC0Gd0SWGN11lPbErzvPxVK14Z2eLkc4dWwqriZsEM5yaavBQ1K+yLrnxgPKorR7WfCw3bftIGMNJrw179TwHFWXabtGKFNzhdxs0byuP47EOqPc95lzjJ+w5Ls8Li2+8vAhyuR1+1E7MLT/VUlOzOgxuyGuJkSq9lMlSigTqfNdqjl3qqPDsjfKNp41hbBaoKeAG9wU7cGze5R0WrQNtNSVqyhRjVJX2J1f5OwYLLWscXOu8kwNwk/E81Y4/HtoUXVHO2QBrw6KBliCTc6Dquf/ijmrzWbhjZjGteeZdOvSF5jFifIypNnezzjhx6KbtH2sqYlxAcRSmwnXm77Kgq1k11RQOdJXpIQjBVFHCnOUnbJKd16XLwCApaOGLtAiBB201ZZdTeJ2JvYwrnJ+yL6vvCBqDvH7LbZb2NFMWueKxnlSNYQ3ZQZNkjwBteuq0FDLeivsNlcblYU8sHBIyk5OxtZKVIrcDguUdFYnLzvFxo4Qj8Ng41VhTw4G5RIzlMqqODdF/OCva2EI/x9VoqVIRok/BBaJGXybMq+RvQeIxDmrW1crBCqMflhAPREEpJmJzD8QG0DDhJ4BoJidTO5e4P8UMPVtdrvBok/D5Ln3bym4VngzqB4XA+MqowGaBtZz3Uw1rwBssaA0RAsD0M8brdY00C51KvR9D5bn4qAG/DmDzWiwOJkLjfYPOw4va0u2QQBOo3gc948l0/K8RI46LCS6sOUU1o07HJyGwzkRK3hLQk1TIMbTlpC53mBNN7m8/gukVRYrmPb0+yLqpMNG9LcjF8iob4s+rIH5lsqgzztT7MGAXu3AfXgsfmHbFzrU2kDidUAM9dvaZQ4uFW5Dc+TF6QzH4rE1nlz2mSdNwQhymsf0FWP+vPNgwpf63V3NT6teEJSUG9tkeEyGpsmQAY3qL/AEGroSB4q0w2Y1ix0ssd53Krr4+oTqLKLtZbjjS1ZFXyzYHed5IR1IDfKdXe50bTlDshGrMJNeiVgEJL1jDGiSso7h2k7TUaTA91o0H6jwAC4/n+dOxVd9Z1i6wHACwChzLMn1nl9Qydw3AcANyDJSfG4scC/LGM/IeXS8DXvU+Hob07AYE1HABb7Iey4EF48EzKaiYwj2M7l/ZapVggW6rc5D2TbSgn3uYV9gsA1os0K2oUo3JOeVs3SUSHC4KNwPSys6OF5KfD00QGDx6rBkcgR+FSNkVUB5KF0XVEQsO66Opu04+uCrmm+so+k9FZGHUSiWuQVGoi2uC0iYSQ8QVBXwYKmYwbk9aL9gXT0cw7Z/h3+YJcyzvDyg6jxC58/wDDDFNcWimzZ498f+hg+K+jHUwoX028ESlJaNlNPyjieS9m6mFkFvMkbz4jhaN66R2eYXMaSOEq6OWNLpgSnNAaYj0Fk7e2bfInGkgzDthS7SGbW3JOrKdqFXFtk7nahcp/GWp3GUxq65kSLGw+C6dTfJ1WC/Ffs8+q1tRjS4tBvtWA4BsR4zbW+i0xvYSVOjiNSm9mrZPLd19WQ3tSLnwJ0+7vDzRjqtSwa2Gn9TrNm9xt3f1jwQ1XEkkbT9q2gGyJjQufBH9h+zSKbRC7MzuE9bDyH3Xrc3fy8BCY6N1NviXOPwhp/tUG2ZsGjoxo+MSrKuSDHZ24tgn7IJzybomi8zJ73KAp34lujma8APooqJt+WVoIT2Vo0ARtGvR3sIUbsYJ7rFZVJbs9ZXfGnwSThWqH9J8ikqLA3J9DDl5AGpsihlt7GYWu7N5A0Q53LX7EQhlJRVlxg2wjsz2Y2RtOBn1xW2w+EhMwlOBYotuu9IzbbtjC0gii3gD8VYYdnooKgQbXVjRp8igYDCqbeUdFPCGaJ3FEMk7oQko9q6IOo0g+vqjHNCDqtglQkSOonUaxlNaOXRPeQOCoMNp1PBSsxMdPBVjKhncpy86jzV7RVF1SqhSCuqmhivNTNxcmAtFIycA91RROfKFq1pB0UQxLRZXdlqIe1wG9MrOHFQMxY3oapjRPE8tB4qeiJbDgeJGo0+KZi3awdDoq/wDNg8RJ+Sjr1g9pYXHvTB0I5oWjSK3ZI3HCfIInPXbWGffZ7pvruWVyx9X2ppPBcQR39xadDbfbzlXXbDHMZhHy/ZAabj53six3YWaKtUfO2ZV++4OqFxDjcOpgG/Bu1GnFAsxZHP8A5sP/AKKyqtBnYax86bIpk/2t2SegLjzQrMPUfZuHc4/0tc3/AMg6PNPaSF3Yxma8fofopBjp3NPUfVG0uytd/wD+Ox/vLR/4kn4KwodgHmNosHQk/QIHkxr2S5FJTrEmAxhngUHXpQSIiOa2Q/Dtpj+IW9APqicP+HNLe+q/xH/qFn9RjXsj3o59MJ5xhEWFl1Cj+H2HaBNN5/3F5+aMo9msKw2o055tBPmUH1uP0A00cwp5oIHfHwSXX6eDoge5T/tH2XqH62P/ABC7y/BznKqQfUgwesD56rd5dhQ1tmgDwjwhZ3s9ggLgnxj6Fa2i4xqCjyO2MLwTU6caWRNNhO9DteN5RdKre0+SxZAmjhxYk/G3Ucla0mCNfJBYZs022u1z2meu234ORuGEcT5oPRTRMymCp20/V0wMm91Mx3KFARtSQEFWejqpPBV9ameQVsuJEN6j2hz9SpWUuP8AjyTn4cbv29dVQZE18m1uc+vJOD41PryXj2KP2U/RXRApr/CfP9knVwOiCqVCJHr90wvnWyiKosGYkkb45pOqHn69aoAVrb/W9G4euI9SfsFaI0CYiu+YFkjiTMKWq0Ezx0+/7oLEjZi+9GiBQxJ49fLRA4zEuv3hext10QOJzAMJ5FV9bHOe2LgfsFAkgjD4txrlxcdkQ3rH7r3tDjRXHs7Fs35qgxWatpC1zrrZVju0T4MNbIuJkyPAjf8AMK6bWgZstcPkdCn7tNg6NH2Ro2Qswe0NUiWhk7wQfLXX59RCH/8AlNUiO413+0weWtigeKb8mNGwFRqKwWG24vb4rCZdndarWYxxAF5AEaCV0PKCIEpTkxeJDnHwxntlvgcrYI7onibq3o0huQeHcrGkVwsk5N7G5rr4J6VBTOwLHe80HqAV5SciAUq5OxCbdgJySj/0qf8AYF6jZSU7z/LBtnFsja7ZHeHQCPoFe0Z9fZV+CAAEeQCOY5e1k7ZdBTBz9eCNw4vr8VVsq+vujqDpiTA6oSBOLxOyyA6NqpRNjzc0/CFb4eoJ9fuFQZlSn2Ma+1YOs/4CusO4zACz9lv+qLQPMb166hxPxUVEHep5mwhUZeCKo+BCic7kp61DkoXUuJnepYSA2uEr2rVgHh5fFNqNLT59OiCxbyRH8xj6n4Aq2/YaVsM/NBwMTbdy8fJDUq1xw9WTaVIwGnz57/mnsoQ7orV+yOvQ9xkm0cPNemna1pUzqgjdI9FQve2I1RUCV+PqbI4cf39fvHSx0CZlRZtUGwTw8z4/VVGVOLgCeXIWtYeCteA0rRoDiSOqCrPc466KdrCpWUBKtAlS7BcVQ5piCLAxf11W0xENn1xWSzNjNoktBupZNy0jN12E6qH2UX4evkrsbESGggLzbpfyN8gjWSvQTwP8meqMgyFBXpbdwL7xx5jj0Wn/AIRHuN8P8oatgqJ3R0cfuiWT9AvDJFHktWKzZ5gHfoV0TKMRosY3CUxUaWjvTrK0+XuiNEtykpIa4qcVRtcHWsrWjUBGqzWX1xb6QraliAF5zLjdjk49louWPUvtlW0MVxRLaw4pVxEp46ewr2/JJQ7aSHqY9EcjZmcPDHd07JI4WvB46bkVh82DmtNu8J4a8iudDtA6IdD40ncrPDdoGVdgVBs7IMOG64MdLRC9xLE0CskWbhuZDbcO9LSR/jirDBY6mb7YnWDqsXRzWmJ2qpJdtODgIbcmB8UxuZEPYXOaBAaYcJJnWPFZ9GG+p0F2ZMeaOy4GK9MmN0Sbq+NQte4bg4/Nc0qY4guFojuuBi4AJCOodpKgLHbRcXEybGIsNdVm4u7KcdaOk0apPH11RDXWsFiMu7XPY8tqDam43HTcOC0uF7RUHhsv2XG0GxHLh4oGBKLXotaj+KAxda1tZ4qfVsnSbcPXNCVC0Xn1dUCgenXLtRfT1ZQtdtVY3NHxN7/9vmU579kzrrKhwZ95x1df4zHrgo1dI1jpNkr2Q4n4fRPOKumPdtet1/Xiq9zXNcZ/zzWyQAXXq8OU+uCGLp6fdM9t6+6a53AK6IRZkO6UBlNqbJ1ufiUZinyLquwD4aOp+ZUNF/Uvy8ASmnE81WPxUDVAYzMSRDTB48PUgKwErLHG5qINzwEfX5rN4uiHGXF0G9iRaxgx4efgp6Yd3gdZkcNN97QJnem927qgkUxEzLHakE/zRE+QQ20a9URU8lpSJBnZdA23TF9ROve+OtlHX7P05iIdyJAGsTfeiMJSc2lLnNOw47D4MBri2eJiN3E8kw5g0gySRJaRu2XQZPMRYDjClyvTLpFRWygtF5AnUk8Y8PFV1cAfq/7lrvaF4O00m8GbGLbusrnHaPB+zrECACAY4TP7LfG+zpi+VdVaLTB4gNqtk2nl5rXYbELlJbK3OR40VabT+oWcOY+/1VZ8dqzXi5bbTNthMSN8Kyw+KO4+CyuHwrj7p80WzDVxoJHJcmeKL9nRTNQzHOG8FSjNVlWVao1sn+1ed3kl3gj+gzUf676lJZr8vU4H+0pKvhgD0/RxxzbG+qjHVT4j3j8efNROb63r1J50X5gjfpx08k5uLITX0TAPH1ZNbRJnly1+ysu2WFPMDsEbRE8zdT0c1gCZEb5sDx5KpYwzoify5IlDSDUmbXLs/JA7202CI1c3gQrali2u2Nl4kEyDrB3z4LmVN7maOg+PSFY4TNXAiTBABBE+LSN/FYyw34N45vydNo5xsscWVHWNmg79PmrTK83dWjbGw4m/M8J3W3LB4XPKbyNraaXaxdvGytKdVwbtUAdsOJN9RaIv8eaWcOpvqRt6NTakc5PQb/gojiYfr6sqk9ohsgaPJa0zYEzHzUOJzIghriGuJPObx3QLoIr7m2RxdUXtTMQ10AOcd4a0ujfBIEA30JUGMzCoRajFxG3Ua06jQM2/jCpqebNDDsuGw0xMERFyTxub+K8fnAIYHGC8w2QQDfqtLQHxsOwOYGpVfTeyHsDHS2dlwdMgFwElpEGw1CsSBwCzlSifavLqmohwmCARYAi4Fgj/AM6TuN7jf9o3cVHJE+Nk+MeINlSUqsD/AJH4lGVqwuHOdf8Ap9fFCVMGY7haNZcZnrERv6IeyDUGkR1sW4a79Bv620CDOJLXTwIJgWG1ppv0TquEOydky6Tfba4ngCNoHnHgohh3OaQ4FpBDrDUAQBJ4Tu4FGWteCZ1UCp7NzT37gNkixloLuO9EspjaDAR7KzXG+swHdSRAuN3NDUKZgVGkNcXQ3aJiYmSNDOkdUVi8rLmtiKZnaqmbwCJF/wBJI4dELqwvRWdosW2GgOaWuLi0AxawNuo05HiqbD45wIAMQdSZPKBv3fBD5jXNfEPLfdkhsabI+fVOr0XAAgy0WbOpvpHPXxTChSoW7Nstzjg1u0BEPl3Em4JtvN7FZztBSL3NdqYv8DAU9B8d2BAkkbjtXJVfmmODqhNz64I4Rp6AyStbA2YBx3gI/Lnmg6bwbHh1UWXZixjwXNR2b5q2q0NYLo3bdUBDql2T2afLsyBAIK0OAzaIuuSUK9SmbHw3K4wufv8A1AeaTy8RSHMfLT/sdXbnAkWmd9rI2hnTeAC5OO1ezr814e24H6XHxSUv45s3+qx+2dmGat5JLjbO3tv/AK3f3BJB/pUgfqMX5KSO+On0Cha248fmEkl3jkew2hTGzoNRu6I1tIcB5JJKmbRGPoN/lHkEFTaJ09SEklQJAB31DVNwef2SSRAhuWbuv2Wsw7iCOp+RSSWOUawli5gNISAYfad1wrPEUGnYcWiQDBgSL7ivUkoxgfQpDadYe8d3NSYOk1waHAOEvsQDvPFJJAgj3F0W7Tu6O83vWF7AX4qHEmG0QLDai3Dgkkhfoo8y/vF21e7Be+8cVXsqnbIkxtG020O5JJRBMhzKkC4AgQTe2sObCGwty+f6v/JJJboD2XdGmDhnSAYe2J5ILEn+EP8AaweW5JJD7Lfgo61Z2w3vG5bNzdNwg/jP5B0eAKSSaYuivxIjDkix9osziB3ikktYC2XwOaLJG2nqySSMyXkQ0UZP0SSUCPAvGiySSsAkAXiSS0KP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0" y="-1851025"/>
            <a:ext cx="51530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3150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u="sng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Gullible…Foolish?</a:t>
            </a:r>
            <a:endParaRPr lang="en-IE" b="1" u="sng" dirty="0">
              <a:ln>
                <a:solidFill>
                  <a:schemeClr val="bg1"/>
                </a:solidFill>
              </a:ln>
              <a:solidFill>
                <a:srgbClr val="00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5589240"/>
          </a:xfrm>
        </p:spPr>
        <p:txBody>
          <a:bodyPr/>
          <a:lstStyle/>
          <a:p>
            <a:r>
              <a:rPr lang="en-IE" dirty="0" smtClean="0"/>
              <a:t>Othello is certainly </a:t>
            </a:r>
            <a:r>
              <a:rPr lang="en-IE" b="1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gullible</a:t>
            </a:r>
            <a:r>
              <a:rPr lang="en-IE" dirty="0" smtClean="0">
                <a:ln>
                  <a:solidFill>
                    <a:schemeClr val="bg1"/>
                  </a:solidFill>
                </a:ln>
              </a:rPr>
              <a:t> </a:t>
            </a:r>
            <a:r>
              <a:rPr lang="en-IE" dirty="0" smtClean="0"/>
              <a:t>as he falls for Iago’s deceit hook, line and sinker!</a:t>
            </a:r>
          </a:p>
          <a:p>
            <a:endParaRPr lang="en-IE" dirty="0"/>
          </a:p>
          <a:p>
            <a:r>
              <a:rPr lang="en-IE" dirty="0" smtClean="0"/>
              <a:t>He openly falls for </a:t>
            </a:r>
            <a:r>
              <a:rPr lang="en-IE" u="sng" dirty="0" smtClean="0"/>
              <a:t>Iago’s reverse psychology </a:t>
            </a:r>
            <a:r>
              <a:rPr lang="en-IE" dirty="0" smtClean="0"/>
              <a:t>when he dangles an ambiguously vague comment: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	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‘But for a satisfaction of my thought, no 	further harm’.</a:t>
            </a:r>
            <a:r>
              <a:rPr lang="en-IE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IE" dirty="0" smtClean="0"/>
              <a:t>(Iago)</a:t>
            </a:r>
          </a:p>
        </p:txBody>
      </p:sp>
    </p:spTree>
    <p:extLst>
      <p:ext uri="{BB962C8B-B14F-4D97-AF65-F5344CB8AC3E}">
        <p14:creationId xmlns:p14="http://schemas.microsoft.com/office/powerpoint/2010/main" val="71069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92" b="100000" l="3483" r="94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457535"/>
            <a:ext cx="4336651" cy="541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	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‘And didst contract and purse they brow 	together as if thou </a:t>
            </a:r>
            <a:r>
              <a:rPr lang="en-IE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hadst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shut up in thy brain 	some horrible conceit’.</a:t>
            </a:r>
          </a:p>
          <a:p>
            <a:pPr marL="0" indent="0">
              <a:buNone/>
            </a:pPr>
            <a:endParaRPr lang="en-IE" b="1" i="1" dirty="0"/>
          </a:p>
          <a:p>
            <a:r>
              <a:rPr lang="en-IE" b="1" dirty="0" smtClean="0">
                <a:ln>
                  <a:solidFill>
                    <a:sysClr val="windowText" lastClr="000000"/>
                  </a:solidFill>
                </a:ln>
              </a:rPr>
              <a:t>Later on, he foolishly </a:t>
            </a:r>
            <a:r>
              <a:rPr lang="en-IE" b="1" u="sng" dirty="0" smtClean="0">
                <a:ln>
                  <a:solidFill>
                    <a:sysClr val="windowText" lastClr="000000"/>
                  </a:solidFill>
                </a:ln>
              </a:rPr>
              <a:t>believes every false word </a:t>
            </a:r>
            <a:r>
              <a:rPr lang="en-IE" b="1" dirty="0" smtClean="0">
                <a:ln>
                  <a:solidFill>
                    <a:sysClr val="windowText" lastClr="000000"/>
                  </a:solidFill>
                </a:ln>
              </a:rPr>
              <a:t>that spills from Iago’s villainous lips: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</a:rPr>
              <a:t>	</a:t>
            </a:r>
          </a:p>
          <a:p>
            <a:pPr marL="0" indent="0">
              <a:buNone/>
            </a:pPr>
            <a:endParaRPr lang="en-IE" b="1" i="1" dirty="0" smtClean="0"/>
          </a:p>
          <a:p>
            <a:pPr marL="0" indent="0">
              <a:buNone/>
            </a:pPr>
            <a:r>
              <a:rPr lang="en-IE" b="1" i="1" dirty="0"/>
              <a:t>	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‘She gave it him, and he hath given it his 	whore!’</a:t>
            </a:r>
          </a:p>
          <a:p>
            <a:pPr marL="0" indent="0">
              <a:buNone/>
            </a:pPr>
            <a:endParaRPr lang="en-IE" b="1" i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	‘But this denoted a foregone conclusion’.</a:t>
            </a:r>
          </a:p>
        </p:txBody>
      </p:sp>
      <p:sp>
        <p:nvSpPr>
          <p:cNvPr id="2" name="AutoShape 2" descr="data:image/jpeg;base64,/9j/4AAQSkZJRgABAQAAAQABAAD/2wCEAAkGBhQRERUSEhQWFRUUGBkaFxYXFxgYGRcaFxkXFhgWFxYYHCYfGBwkGRMVHy8gJScpLC0sFR8yNzAqNSYrLCkBCQoKDgwOGg8PGjQlHyQsLSo1MTQtLCwsLzU1LSwvMiwwKS8sLCkvLCw0LCksLyksLCwsKiwsLCwpLCw0LCwsLP/AABEIAPsAyQMBIgACEQEDEQH/xAAcAAEAAgMBAQEAAAAAAAAAAAAABgcDBAUCCAH/xABBEAACAQIDBQYDBgQFAgcAAAABAgADEQQSIQUGMUFREyJhcYGRBzKhFEJSscHwI3KC0TNikqKywvEkQ0RTY3Oz/8QAGgEBAAIDAQAAAAAAAAAAAAAAAAMEAQIFBv/EADURAAIBAgMFBgMHBQAAAAAAAAABAgMRBCExBRITQXFRYaGxwfAiMpEUIzRCgdHhM2Jy0vH/2gAMAwEAAhEDEQA/ALxiIgCIiAIiIAiIgCIiAIiaO2tqrhqLVWFwpUW/mYD9b+kGYxcmktTdJn7IXsHaTbQxzYhb/Z8NmWnyzOwylrdcpJ8AyyaTCdySrT4b3Xr5dwiImSIREQBERAEREAREQBERAEREAREQBERAEREAREQBK5+IW8a1R9nS+VGu78iQCMq9bEnXqJMdvbw0cKh7SqqOwOReLE2NiFFza/PhKfxK3Oup536/rIqraXU62y6MZzc3yLV3EwvZ4GiMgTMC1he5DEkM1/vEEH1kgkH+HWHBTOrVgw0qX/wXvewTxXu68ffScTeDuilio7tWS7xERNisIiIAiIgCIiAIiIAiIgCIiAIiIAiIgGLE4laalnIUDmf3rODX2viK91wtOw/9x+6vvY38lB8xNnC0qlbEVftFICnSKigSbhr3LNludfl1NultLztSJxlN5uy8SXKHK78CH1t0sXVuXxuU8giGw/qLXmtS2ticBWWjiXFZag7jcLcrEkad4j3k5kA+LOIKpQA4lnN+YsF4e/vbpCw6btDJk0cTfKqk458kvoVttjatSvXqVanzsTf/AC20ygcgLWHlMeL2rZL8TbXrJTu3sCmUFSqMxfWx1AB525mZts7vUHU9wKeq6H6S5iKtKdotaGcHKrh7uFviR3fhxv1TqYXsq5Sk1BQAdFVk4DT8QNgetweekxwG3qFc2pVFY9OB9AbEypNwtzExNTEUqrOFQL8pAJJJynUHlfTx8J625uZitmN29JjVoqblluGXXiy8j/mH0lWu5RleCyMUaUKqtKVpF0ROLupt4YugGvdgBm8b8G9fzBnamYTU4qSK0ouLsxERNjUREQBERAEREAREQBERAEREARE/CbQD9icPH71U1BFEdswGpUgU1/nqnurIHtjfbVjUxD1L6ClhmKIPBqp48+AbzhXk7QVyXh2V5u3n9CebW3zw2GfI73bmBbTzuZB/iJtmni/s/ZHMLuM11Iu2TTuk2OnORKrvDVqgrhsNTU2uAtLtXP8AM9QN+QnpTiAKFTEql1ctlRFDhFK5mqdmNADwHnJYxnSmt5pd189A1SnG1NN9/Ik2Kw1ZGXsmsosLa8Bp5cpr7axVW/Z07XsCWPjxA4+M5+09vYjt+yoimwyq65msCGvrodeHsZytqbx4mlVRqlFE0s2V8+bkdQdPLjpKVmXbosD4V0XFbEs17ZaYvpYkAm17C+h+ssVlBBBFwdCDzlYbrfEvDYcCjXVqasxy1suamxPUre3IemtpZtGsrqGQhlYAqwNwQdQQRxBEsXukyhNWkyNYXY32HEKaIPY1mysuvcLG48hmOnmRJROft3Y64qi1FndAxU5kNmGVg2hIPSbyLYAdOvGRwhuXtoZnLeSb1PUREkIxERAEREAREQBERAEREAT8JmDH45aNNqr3yoLmwvp5SoN7d/auKYrSPZ0eQ+8w6ty9NbfWSQpyqO0UZW7rJ2RYG2d+Ept2dAdtUOnd1UHpcfMfL3kQ2/t/Kb4xzUqcsNTNlXp2rDRfIXbxkFpbQqI2ZajqwuMwYg6ixt6GaZa5J85ZjgG3948uxG0sZCCtRVn2vX+DqbW2/VxBs5sg+WmvdRfJf1NzMuw93mxF6jt2dBD36p/4qPvN/f0Prd/YIrXrViUw9P5m5seVNOrH6Xm7tba5q2RBkpU9KdMcFHU9W6mYxWLjRXCpa+X8kmBwE8VLeloe9q7YOTscKOxpLwANmfq1RhqSZoV2bCYSsCclfE5Qin5xSa5dv8t+Gus39jUVUPia2tKgLkfjf7lMdbm37MjmMxVTGVyza1KrADwJOVQOgGgHlKOEocWTnLRZ9X71OjtKvChH7PSWup+70UWFSm1AkgU1YFL6K4D2A42DZ/ITh4jFPVK5qrHX5m1y+MnlZhS2kgQ92k9OmOmVQEI/5TS2ds1Hq47CFRnpu70ut6bkEDzQrIITcoyfZn76GtajGnKmnkpJXI1s6urVHpV0KFu62U9wnkWXlrrmUi35zzc7fZsHlpkVDSXulDUz5QNDkDDS3QECcHCYKhVUJWujAWWsuthyWov3lHUagT9xlerhG7OtTpVLi61CmYOnIiopBbz4iTQjxbKm7PmvVGtRLDyaxMbrky/sBtCnXpipSYMjcCPyPQ+E2JSu6e8D0m7XCkG/+LhSxuQOLJzccwRdhwNxxtnYm3aWLp9pSa/4lPzIejD9g2mU3fdlkylUpJLfg7x8u5nRiImxAIiIAiIgCIiAIiIAiIgEP+KWb7DcG1qiX8R3hb3IPpKZqGXxv1gu1wFdeYXMP6CG/IGUK4nVwTW413larqYHqhdCdTy4mZtntTaqi1CyozAEgAmx4kC/T/seExPSFwRe9u90OvdsOPAke0kVb4eYnDqMXiMiKLBEzEvd9LEWsCBcnXlN8RW4dNvR52JcNRVWrGPJtGztba4q5adNclGmLU0/6m6sf1876NCizsFUXZjYDqTpMLtYze2dtmlQo1ayuDX+Sko+6WBzVL2toL/szzMYynLdjqz21acMJQbSySMO9uPC5MHTN0oXzkcHqn5j/Tqo9Z43Iww+0NWYd3Do1Q+YFlHub+kjrOTx163/ALyU7KXsdnux0OJqhR1KUrk+mY2ncxCWHw25Hp9dfU8dh4yxOJW9zZrUapaqp4sXBPicwP5xtraBw+1aldNctUkjqCAGHsSPWe9k082IpL1qJ/yE4O3KxfE1m61XP+42+ko7PgpTknpax2NtuzgkSHbuDFOsShvTqAVKZ6o+o9tR6T1hSMRRbCue8LtQP4XGpT+Vh9Zr4lWfCYWoOCq1I+DIxIB/pN5pUSVYMDYqQQfESi7055ap+R1KcVjMKlLmjipWZTcHIynjwYEeXAyabu78Zagqs4p11+9wSuvNKwXRW00brOPvNSoOVr0yoerftKJOqsLXdb8VN/f6cgCd6MIYqmpPXxR5GTqYWo4vofRGw998LiggSqgqMP8ADZgGBGhA5N6cRrO6rX1E+VyM5GhsNDmYnh0HCSfdfe+rgW/hOSn3qTa0z5WHcPiPW/CQyw75J++hvZPSS8fVI+gokQ2Z8UMHVA7R+xY8Q4JHo6i1vO0lWGxSVFDU2V1PBlII9xKzTWTMNNZmWImti9o06QvUcLblfX0HEzASubMTT2XtRcQmdA2W5HeFr25jqNZuQGrZMREQYEREAwY7D9pSdD99WX/UCP1nzXiaJv0I0PmJ9Nyht+dithsZVBUhKjF6Z5EMc1h5EkenjL+DkruJDVXMjuyqmfE0aTVBTvVQGoeCd4G5I4HTjy+su74iYc1aVGkGVc9YXZ2CqoCPqSeWv5CUTicOCL21Go85K9ub0HGYLB8S9NGStpwZLBWzka5hc6HjxkePTtdl3Zy3q0UsszT3qwiU6hoo2cAkZ+o6i2nScarSsoE2alUOQZixI4eso4Jrjp9fJnoNowf2SS1bsvFGpJTtLFqyUKdP5KVJV1Frse85ty1P0kbwVPMc54DgP1nTpNymcbiVWlaOiNNmbN4C4s/m8jb2RVCYikx0C1EJJ4AZhqek4u20AxFbKQR2j2IIIILEgg9NZ6x75j2Y/q/tMf2QnRQSddALkgC50HQAk+AMzgKihUz55Ee2MO6sN+P5ffgd/cGm1eq2COqV1Y6/cdFLLUFvID1HSY9p7KqYeoaVVcrrx6EcmU8wes7Xwcw18azfgot9WRfyvLM3r3WTG0rGy1Fv2b9D+E9VPMeslxtJOo2tTn7MxzofDL5X4Hzjt+me1pkHgOPrPeQ87fl+svP4e7HyUK1KvTGZK7Aq6g/+XT4X4g6a85KV2RRGgo0/9C/2m+GrqnBKxBtD48RJpnzOcO4GoyhtVJB1HC46i4In4KXjfz4ewn0TtPcvB4gAVKCaAgFe4RfpltI3tH4PYdl/g1KlNurWdT6aH6y5DFxfzHOdJ8inFp9Z0tl7fr4Zs1GoyHnY6HzB0b1m9vLuXicDrUTNTvpVTVNeF+a+tvWa27GwWxuISigNibu34EB7zH8h4kSeUoSjvPNGIucXZFmbA3zxNTDhqoTMwOVgCDbgGK8L8/bScxdo2r9oyipY6h9Q1+vjJfV3OUKBTciwsAwBGmgGlrTh4nc+vfRQfEMtj72M4M7t3sdWk6aWpIcDvlh3sGPZHhZrWv0DDT3tO6jggEG4PAjgfKQrB/D3N3qz5fBLE36kkW9vedfY+71TDVO5VDUm+ZGBFuhWxte/0mU3zIpxp/lZ34iJuQCIiAJjr4dai5XVWU8mAI9jMkQCF7x/DzDuM9KgoOtwl1v4hQbfSQ3FbIVVyWC6EAAW+kuDGYjs6bueCKzf6QT+koHZG0H/AIpqsWpAM7g97guoUHgS7KOlzE4ylHeb0svqW8LO0rLsbv0zOc4sT9ZsVHQ0gApz3N2voVNsotyI1nivVRzmQkg6lTxUn7rW0PnzmImUZRcHZnr6co16cZrTU90lsAJ+mplBPQTyj3mzUxqrhzTGYPUazG/dZdTa375662mhvOTiskcygnM8Tx85391N4UwWLp1ai3Vro2lyitoWA9vQEc5H2q5ZjVS13bny6TdOzuVasN+LjyLz3U3epYXG4pqRGSqlN0UcFVi5YA8LXsR4EdJL5E/hltPtsAgJuaRNP0Fiv+1gPSSyX3NzzZ4+pT4cnDsMaUFUlgLFrXPW3CZIiYNBERAPNSmGBVgCCLEEXBB5EHjNTZWxaOFUpQprTUm5CjiepPE8fSbsTNwIiJgCIiAIiIAiIgCIiAcrepScFiQOPY1P+BlDUsQEwtbqbL/Tmzt/+ae8+g9rJehVHWm491M+asabUCPxG3uSJZpZpL+5Pwb9DeGk/wDH1Rj2ZewPUa+us6FMTFsDKa9IMAVNRQwPC2YKb+829pYbsqz0xfuuwF+gJA89JX2jG1RdDvbCrJ05U+x3MD5QCTpbjNRTns/L7o568z4+EzV8Oz1aajW5sF6tyv8AvjM+JwvZVXpafwWyacNANfqfW8obtlc6zrKVXhv3kn6mt2Gk/UqAAk6W4/v98ZnInPds1QKPl1B8f+17TCzJZNRdu0mfwn3pbD4w4erpTxJAC2/w6o0W/n8p8SvSXjPmbaDMj0sQps7Krg//ACUzkb/cgPrPpHZ+MFalTqrwqIrDyYBh+c6klHcjKPNHhajlxJKetzYiIkRqIiIAiIgCIiAIiIAiIgCIiAIiIBq7VP8AAq//AFv/AMTPm3FUb0k8/wBSZ9M1kupHUEe4nzeV7ig8iQfMXk0KippSfJryZawtF1pTprVxdvqmcjDVSrnqDmHvf8xJZvc2XFO/3XCP6Oim/vIlikKvfw/vJHisR9vA7IfxFoopQ2vdAASn4hpfTUX4TO0YOSjJcr+hLsiqqVaSk7XXiZNibbSj2rMuZhY0dOFRQcp8u+T/AEicKnVtVux+cG5P4gb+5BMYkFPmBHW4OltNRxHrMdYgryIPD2vMYOjCpRkub9om2jWlh8ZGrHsv6PwMtPEdtWp0wbIzopPW7AG3hMuLoBKzW4XYDzDE/vymHYOGNTEU1X7rZieip32Psp+k2cdVzvmt8zO1ul7m31lbFwjTcYR7C3s2tOvOdWfd/wAM/wBiOIphFYB6bMyKfvhwuZAeTZluAeObrLk+F+0DV2dSB40iaZ8l1X/Yy+0pWiSLZeNxbz5W9ZavwhxqMuLRDotbNa2gzry8MyMPQRQm3TcHyzKm1MPGnUU4/muWFERNzlCIiAIiIAiIgCIiAIiIAiIgCIiAJR2++zOwxFSmFsMzsPEVGNRbeWbL/TLxlVfFjXEoOYpD/k/D98pHVfw2Olsv8QujIFV2fmw5rDijhXHg47re6sD6Tkq2UgjusOBGlj18D4iSfY6Z6OJo/iolx/NSIcf9UjAcHjOls+pv03F8vIqbVpcPENrnmSLF4xcZRL/+ppjvgD/GUaZwPxAWv4fSJYfHd402FuYPTwm0MS1J1qIbMpBBB97+YuPWeMbQp1K1JqaNTRmCsC2axLd7K1hyPDlIZ0/stXfj8r92MwqvE0eFLVaEi3bw/Z0sRX5ZOyTxaoRe3kgPvOexGa/H9JsYOnVIqYW65cN2jkcMxVgrMOpsfaalQZhwFh4kD1EoYpuVVt+0d3ZEYqhk875mTCipUYijYsFOS/3muPlvxsLkeUsP4GYKooxDsrBHFPK1jlYg1LhSeNri9usgux6ops1UG3Zo7ZjoM2VhT92IAHO4li/Bve1alEYFx36QZkYWs6FrkHowL+o9ZLh78OVl2HN2r/WWfIsuIibHMEREAREQBERAEREAREQBERAEREASsPiwhFeiSO6aZAPUhiSL9bFfeWfNPa2y0xNF6NQXVwRyuOjC/AjiJrOO8rFnC11QqqbRROxsUKOIVz8t7OOqv3XH+kmcfbeyuwxFSlyRiAeq8VPqpEsTb/wvbD0XrU6+cUwWZGW11AubEE62BkF21tRK/ZuM3aBMj6WByaIwP8tgf5ZLgFOFR3WTLW1qlGvGNSnLNZd/0OJXpWH9zwmA12WkVZiEzZwLGxcC1lPAGxA48NZsVyQL29+XpLC+CG0FdsRhKqh0qAVFDAFbr3HFj1BT/QZfxTju2ZyMPvKV48ittl7arCp22e9S5uSAc1xYhhzBB16zeO0CzXyqB0W/0uSfrLV+Lm7FGngqdSjTSkKNQ3WmioLVRYmyga5kSVaNiV+zFbsKopk2zGm4BNrixI1kcKdGpBOa7iWGJrUZN03Y6+79Wm1UI5HZ1AwYNYA91iCb9DYi/A8J3PgrTVsa5UK2Sk12sLqSyDTz1HleQoYGofuNb+U29yJI/hjvB9kxyq2iV7U36Ak9xvRtPJjI40I0oyUJXuSYjFSxM4ylGz06l/xESqRCIiAIiIAiIgCIiAIiIAiIgCIiAIiIB5qUwwKkXBFiDzB0IlYbc+EVOnSqVaVZ7qCwVguUAakEgX0HPwloz8Im8Zyj8rsYsnqfN+K3dcC9R6SpzbODp4DnO58OMQo2hQpYYHLdjUqHiyhHuAOQ1nvfXdPDYTEsrVOzVu+ilCe6TwUjQ2Nx14Te+FWOpfb+zoocvZveo3zMQV0HQfu0qylOc053fVWS/f3kdP4FTag1por3/Vv33lyTmbyYV6mFrLTt2mQlLi/eXvL9R9Z04kzSeTOcnY+bexr4s94vUPT7o/RZ0MPusKYzV3CL0Bt7uf0vJb8QzUwLDsaQFKrch7d1WNyUyjgeevLrYyualOpiH1LVGPLj/wBhKso1ZL7yShHsX7aI7NGW9+Hh+r/2fofRG7W1lxOFp1UbMCLE66lSVbjrxUzpyB/CSi9LD1KNSws+dQDcgMACPdb+snksQlGUbxd0cqrBwm4sRETciEREAREQBERAEREAREQBERAEREAREQCK/EbYNLEYRnqg3oXcMouwH3xw1Ftbf5RK13G2/hcNjqQphiKhKNVfQKGFhy/FlvoJY/xF3i+zUBSWn2rYgOuW5FlC3ZiBxAuBxHzDrKapY80zc0aWW/JM31JJEr1I/EpLN9bL6HRwzlKm4Nu3T1/g+konM3a2qMThKNYG+dBmNiO8NHFj0YETpywc41dpbNp4ik1KqoZHFiD9CDyIOoMqbew09knsUS5YXTxHDM7c+Yt4cpccjHxA3UGOwxCgdtSu1I9TbVPJgPcKeUiqUadS3EV0vEsUas18ClZN/ou8qjc/fOtSx1OrWf8AhN3HXgoVrDNl/wApsb8dDL9BlF4XBU8DR7asP4nTmCeCLfn1PnyElG6vxapmhlxCMroVVMt2DKzBQSTwKg6342010mlCq6re7G0VkuS6FjF0YRdqbba1fr3Is2Jz6u8GHVM7VqYW175hw8BxPA6WkR218W6FO4w6mqcujG6qCeGhFyOvCTuSRUhRnN2iifRKX3U2hU2ltCn9pqVHRSXUAHIWXUAAEBUFr5rcQBzl0QncVafDe7e4iImSIREQBERAEREAREQBERAE8u4UEkgAC5J0AA4kmep4r0Q6sjC6sCCOoIsR7GAUpvXvu+KxNTsz/wCHp90XXqFzWYLexK31P5TgbJw1OpXVC+XtWVcxF7ZmAuAQL8b214SYbw/DHE084wv8RGJawIU3JvqGI8r3M290fhVUWrTr4wgdmwcUxYnMpBFyLgC45E38JBZt5nUVanClaLzLG2TstMNRSjTvlQcSbkkklmY8yWJJ85uREnOWIiIBSvxi2eyYumbfwnUsOme9n9fkP9UhDrbunibg+FrG/obfWXJ8XditWwyVkUt2BYsBe4RhqbXtYFRfS/pe9MsufgDccLa+83jBWVmla9l6l6nWtS3d1u7+J93Jd5+9qbga30AHHyA6zvbC3WfE1coUsxt3b90W0Jblbh4euk7m5nw0r1gKta9Ia6sO9qLdxDw05n0vLb2TselhkFOkoUczzY9WPMyCKdmuRtiMTvtW1Ro7sbr08Elh3qjfM9v9q9F/fl24iSFBu4iIgwIiIAiIgCIiAIiIAiIgCIiAIiIAiIgCIiAYMbg1rU3pPqtRSreTAg/QzhbD+H+EwrB1Uu4NwzkHKeVlACg+Nr+MkkTFkZUmlYRETJgREQBERAEREAREQD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0" y="-1851025"/>
            <a:ext cx="30956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4882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u="sng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Buckles under pressure?</a:t>
            </a:r>
            <a:endParaRPr lang="en-IE" b="1" u="sng" dirty="0">
              <a:ln>
                <a:solidFill>
                  <a:schemeClr val="bg1"/>
                </a:solidFill>
              </a:ln>
              <a:solidFill>
                <a:srgbClr val="00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400600"/>
          </a:xfrm>
        </p:spPr>
        <p:txBody>
          <a:bodyPr>
            <a:normAutofit/>
          </a:bodyPr>
          <a:lstStyle/>
          <a:p>
            <a:r>
              <a:rPr lang="en-IE" dirty="0" smtClean="0"/>
              <a:t>We see another side to Othello that is quite peculiar for a man that is used to acting under pressure.</a:t>
            </a:r>
          </a:p>
          <a:p>
            <a:endParaRPr lang="en-IE" dirty="0"/>
          </a:p>
          <a:p>
            <a:r>
              <a:rPr lang="en-IE" dirty="0" smtClean="0"/>
              <a:t>His fits of </a:t>
            </a:r>
            <a:r>
              <a:rPr lang="en-IE" b="1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rage</a:t>
            </a:r>
            <a:r>
              <a:rPr lang="en-IE" dirty="0" smtClean="0">
                <a:ln>
                  <a:solidFill>
                    <a:schemeClr val="bg1"/>
                  </a:solidFill>
                </a:ln>
              </a:rPr>
              <a:t> </a:t>
            </a:r>
            <a:r>
              <a:rPr lang="en-IE" dirty="0" smtClean="0"/>
              <a:t>(and </a:t>
            </a:r>
            <a:r>
              <a:rPr lang="en-IE" b="1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epilepsy</a:t>
            </a:r>
            <a:r>
              <a:rPr lang="en-IE" dirty="0" smtClean="0"/>
              <a:t>) are possibly a </a:t>
            </a:r>
            <a:r>
              <a:rPr lang="en-IE" u="sng" dirty="0" smtClean="0"/>
              <a:t>consequence of being a successful military leader</a:t>
            </a:r>
            <a:r>
              <a:rPr lang="en-IE" dirty="0" smtClean="0"/>
              <a:t>.</a:t>
            </a:r>
          </a:p>
          <a:p>
            <a:endParaRPr lang="en-IE" dirty="0"/>
          </a:p>
          <a:p>
            <a:r>
              <a:rPr lang="en-IE" dirty="0" smtClean="0"/>
              <a:t>He is </a:t>
            </a:r>
            <a:r>
              <a:rPr lang="en-IE" u="sng" dirty="0" smtClean="0"/>
              <a:t>used to utter obedience</a:t>
            </a:r>
            <a:r>
              <a:rPr lang="en-IE" dirty="0" smtClean="0"/>
              <a:t>; a clear chain of command. </a:t>
            </a:r>
          </a:p>
          <a:p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 rot="19938150">
            <a:off x="986981" y="2839252"/>
            <a:ext cx="7704856" cy="2585323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IE" sz="4800" b="1" dirty="0">
                <a:ln>
                  <a:solidFill>
                    <a:schemeClr val="bg1"/>
                  </a:solidFill>
                </a:ln>
                <a:solidFill>
                  <a:schemeClr val="bg2">
                    <a:lumMod val="40000"/>
                    <a:lumOff val="60000"/>
                  </a:schemeClr>
                </a:solidFill>
              </a:rPr>
              <a:t>Insubordination has never featured in his institutional life.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4474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1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12614"/>
            <a:ext cx="4455939" cy="445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/>
              <a:t>	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‘If thou </a:t>
            </a:r>
            <a:r>
              <a:rPr lang="en-IE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dost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slander her and torture me, never 	pray more!’ </a:t>
            </a:r>
            <a:r>
              <a:rPr lang="en-IE" b="1" dirty="0" smtClean="0">
                <a:ln>
                  <a:solidFill>
                    <a:sysClr val="windowText" lastClr="000000"/>
                  </a:solidFill>
                </a:ln>
              </a:rPr>
              <a:t>(throttles Iago)</a:t>
            </a:r>
          </a:p>
          <a:p>
            <a:pPr marL="0" indent="0">
              <a:buNone/>
            </a:pPr>
            <a:endParaRPr lang="en-IE" b="1" i="1" dirty="0"/>
          </a:p>
          <a:p>
            <a:pPr marL="0" indent="0">
              <a:buNone/>
            </a:pPr>
            <a:r>
              <a:rPr lang="en-IE" b="1" i="1" dirty="0" smtClean="0"/>
              <a:t>	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‘My lord is </a:t>
            </a:r>
            <a:r>
              <a:rPr lang="en-IE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fall’n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into an epilepsy’.</a:t>
            </a:r>
          </a:p>
          <a:p>
            <a:pPr marL="0" indent="0">
              <a:buNone/>
            </a:pPr>
            <a:endParaRPr lang="en-IE" b="1" i="1" dirty="0"/>
          </a:p>
          <a:p>
            <a:pPr marL="0" indent="0">
              <a:buNone/>
            </a:pPr>
            <a:r>
              <a:rPr lang="en-IE" b="1" i="1" dirty="0" smtClean="0"/>
              <a:t>	</a:t>
            </a:r>
            <a:r>
              <a:rPr lang="en-IE" b="1" dirty="0" smtClean="0">
                <a:ln>
                  <a:solidFill>
                    <a:sysClr val="windowText" lastClr="000000"/>
                  </a:solidFill>
                </a:ln>
              </a:rPr>
              <a:t>He </a:t>
            </a:r>
            <a:r>
              <a:rPr lang="en-IE" b="1" u="sng" dirty="0" smtClean="0">
                <a:ln>
                  <a:solidFill>
                    <a:sysClr val="windowText" lastClr="000000"/>
                  </a:solidFill>
                </a:ln>
              </a:rPr>
              <a:t>strikes Desdemona publically</a:t>
            </a:r>
            <a:r>
              <a:rPr lang="en-IE" b="1" dirty="0" smtClean="0">
                <a:ln>
                  <a:solidFill>
                    <a:sysClr val="windowText" lastClr="000000"/>
                  </a:solidFill>
                </a:ln>
              </a:rPr>
              <a:t>.</a:t>
            </a:r>
          </a:p>
          <a:p>
            <a:pPr marL="0" indent="0">
              <a:buNone/>
            </a:pPr>
            <a:endParaRPr lang="en-IE" b="1" i="1" dirty="0">
              <a:ln>
                <a:solidFill>
                  <a:sysClr val="windowText" lastClr="000000"/>
                </a:solidFill>
              </a:ln>
            </a:endParaRPr>
          </a:p>
          <a:p>
            <a:pPr marL="0" indent="0">
              <a:buNone/>
            </a:pP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</a:rPr>
              <a:t>	</a:t>
            </a:r>
            <a:r>
              <a:rPr lang="en-IE" b="1" dirty="0" smtClean="0">
                <a:ln>
                  <a:solidFill>
                    <a:sysClr val="windowText" lastClr="000000"/>
                  </a:solidFill>
                </a:ln>
              </a:rPr>
              <a:t>He </a:t>
            </a:r>
            <a:r>
              <a:rPr lang="en-IE" b="1" u="sng" dirty="0" smtClean="0">
                <a:ln>
                  <a:solidFill>
                    <a:sysClr val="windowText" lastClr="000000"/>
                  </a:solidFill>
                </a:ln>
              </a:rPr>
              <a:t>kills her in a fit of rage without praying </a:t>
            </a:r>
            <a:r>
              <a:rPr lang="en-IE" b="1" dirty="0" smtClean="0">
                <a:ln>
                  <a:solidFill>
                    <a:sysClr val="windowText" lastClr="000000"/>
                  </a:solidFill>
                </a:ln>
              </a:rPr>
              <a:t>	</a:t>
            </a:r>
            <a:r>
              <a:rPr lang="en-IE" b="1" u="sng" dirty="0" smtClean="0">
                <a:ln>
                  <a:solidFill>
                    <a:sysClr val="windowText" lastClr="000000"/>
                  </a:solidFill>
                </a:ln>
              </a:rPr>
              <a:t>time.</a:t>
            </a:r>
            <a:r>
              <a:rPr lang="en-IE" b="1" i="1" u="sng" dirty="0" smtClean="0">
                <a:ln>
                  <a:solidFill>
                    <a:sysClr val="windowText" lastClr="000000"/>
                  </a:solidFill>
                </a:ln>
              </a:rPr>
              <a:t>	</a:t>
            </a:r>
            <a:endParaRPr lang="en-IE" b="1" u="sng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" name="AutoShape 2" descr="data:image/jpeg;base64,/9j/4AAQSkZJRgABAQAAAQABAAD/2wCEAAkGBxQTEhQUExQWFRQXFxwYGBcYGB8YGRkXGBscHB4cGBwYHCggGBwlHB4dITEiJSkrLy4uFx8zODMsNygtLisBCgoKDg0OGxAQGjQkICQsLCwsNCwsLCwsLCw0LCwsLCwsLCwsLCwsLCwsLCwsLCwsLCwsLCwsLCwsLCwsLCwsLP/AABEIAOEA4QMBIgACEQEDEQH/xAAcAAABBAMBAAAAAAAAAAAAAAAABAUGBwIDCAH/xABIEAACAQIEAgcEBwYEBAUFAAABAgMAEQQSITEFQQYHEyIyUWFxgZGhFCNCUmKCsSQzcpKiwUOy0fAVU2NzCBbC0uE0g5PD0//EABkBAAMBAQEAAAAAAAAAAAAAAAACAwEEBf/EACwRAAICAQQBAgQHAQEAAAAAAAABAhEDEiExQVETYQQicbEyQqHB4fDxFAX/2gAMAwEAAhEDEQA/ALxooooAKKKKACiiigAorx2ABJIAGpJ0AHrVbdLet/DYe6YUfSZRpmBtED/F9v8ALp61jaQ0YOXBZJNt6iPHusrh+FuGnErj7EP1huORI7oPtNUJ0j6ZY3HEieZsh/wk7kY/KPF7WuaYhH7KRzfR0RwJfiZbfFuvCQ3GGwqqOTSsWP8AKlrfzVE8f1ncUlP/ANR2Y+7Gir87FvnUOaVR61rbF+Q0pbZRRguEPWJ4/jJPHi8Q3tme3+a1N7yO3iZm9rE/qaQNim86x+kHzNZpG1DkmYbMR7Db9KXYfjOKTwYnEJ5ZZnH6NUeGJPmayGLbzNbpDXZOcD1h8TitbFs48pAsl7eZYZvnUp4V12YhbDEYaOQc2jYxn4NmB+Iqolxp9DWxccOYrd0Y4wfKOkuB9avDsRYNIcO55TDKP5wSnxIqaxSqwDKQynUEG4I9CN64/R1bYi9O3A+P4rBNmw0zx8yl7xn2oe6T62vWqb7Jy+Hi/wALOraKqnor1yRPZMcnYtt2qAmMn8S6snzHsq0cLiUkRXjZXRhdWUhlI8wRoadNPg55wlHk20UUVogUUUUAFFFFABRRRQAUUUUAFFFFABTF0s6WYbh8eed+8fBGuruR90eXmToKZesbrBj4cmRLSYph3Y+SD78lth5Dc+g1rnnivE5cVK007mSRjqTyHIAbKo5AUkpeC+PDq3fBIOmfT7FcQJVj2WHvpCh09O0P2z8vSosQANdK1vIBtvSR5Sd96SjotJUhRJifIe80nkmJ3rBQWIVQSxNgALkk8gOZqYcC6ucTNZpiIEOtiM0hH8P2fzG/pTUTc6IaWrbg8LJKbRRvIRyRSx/pBq6+DdX2EitePtW+9L3/AOnwj4VKJcOIo7rGWsVAjQC5LMFFhsBc3JOgAJOgraJvIyiML0Gx72thyv8AEyr8QWv8qcE6ssadzCPa7f2Q1bmC47FI0IWN7SCK7d20ZneSNA1m713jYEre2h1vos6PcSTFZssbIOzilUkg5opu0yNp4T9W11O2mpoFcimG6scZ96H+Zv8A2UjxfV/jYwTkRgPuuP8A1Wror6EKQ8awYETVtGa6OYsXgpIjZ0Knfz0PsrSrVY8eC+kcQy2zKH/pjFz8x86mcvQ2CYHtIla/O1j7iNRSRlqs6/iMLwaU3u1ZQ96UQ4pl53HkasLjnVZa5w0hB+5JqPcw1HvBqAcV4VNhmyzxsh5E7H+EjQ+6taJKYojnV/Q1Iei/S3E8PfNA/wBWTdom1jf3fZP4hr7ahqPSmLEEWvqKWi1pqmdR9COnmG4ilkPZzgXeFj3h6qftr6j3gVK64+w+IZHWWJijqbqymzKRzBFXx1Z9Za4y2GxRCYrZW2Wb2fdf8PPceQeMumc+TDW8SyaKKKc5wooooAKKKKACiiigAqEdZnTxOHRZI7NipB3FOoQbZ39PIcz6A09dNOk0fD8K872LeGNL2LyHYeg5k8gDXL3FeJy4qZ55mzyObseXoB5ADQCklLpFsWO93wasTO8rtJK5d3JLM2pJPM0mll8vfRLJypLI1IjqbB3p96L9EJ8aQwHZw85WGh9EH2z8hzNSDoL0AMuWfFLaPdIjoX8i/kvkNz6De28NhgoAAAA0AAsABsABsKdI55TGPo50Tgwg+qTvkayNq59/2R6CwqRR4at8UVKEAzBbjMQWA5kAgEj0BIHvHnTUSbMIYKy4lg3eF1jCFjbuyC8brmGdH7rd10zJextmvY2pXGlKoxQI2V3ieDHAph5MTNDHh1+irIxLko2GlmlRIgIznBD5LnLYJe2tqkXRHo5Jhc3aMjAQwwJlubph+1szXAszdp4RcDLub6IOubCmThGIyjMUaNrAXOkig7eQJPsqXcJnzwwk3DtEjFSCCLqt7g6jU2rQvYz7OmHplP2cJJ5An4CpGJVIBuLMbA+Z9KbOkXBVxUTRs2UEWJG4/wB70O62CGnWtXF7/QrDqxwJeSaUjYBQfVzmb9B8atKLC2FNvQno+uGwyWJYuM5JFj3tRpysLae2pHlqWGGmNPk7P/S+Kj8R8TKceOF9ENM+CBpk4twRJUKSIGQ8mFxTh084q2FwckkeXtbER5vDcKXYnztGrm3MgDnTVxvi0seIbKwMaP2WQqNT9DlxWfNvfMqra9rX0vrVKOVNlQdLugckMl8NG7xlCx55SCAVB3OhBAOu/lUJLV0hwISSCZZH7Qo6ANYKSJMPDMQQoA0aQgabAXvvUL6fdBBLmmgFpRqyjZ/9G/WlorGfRVUMpXWlyPsykgjXTQgjY3GxpuIKkgixGhB9Kyiksbj30jR0JnRPVT1h/SwMLim/aVHcc6dso/8A2AbjmNfOrLrj+CdlZZI2KupDKw3VhqCPI10j1a9Ml4jhrtYYiOyyqOfk6j7rfIginhLpkM2NL5okvooopznCiiigArF2ABJIAAuSdAAPOsqrLry6T/R8KMLGbS4m4a24hHi/mPd9masboaMdToq3rJ6WniOLLKT9HjukI/DzcjzY6+wAVFJGttQulapXqXud1JbI1O1TnoL0biATGY4qkRP1KvoHIBOdgfsgAkediToNW7q+6MfTJs0g/Z4iC/423CD27n09oq1elsF4FRY3bM3ZFo42kMUcqMkjhIwSfqyyDSwLjyp0iGSfSHRMfDmdTLGGjUtICwBVRa7Nc6AXFzyuL7044CRJFDxsrqbgFTcXBII9oNwRUKx3D5X+lRpDKSsONtdGAbtmw7xBGIs7EI2gJIKkGxqa9GVzLM5V1EmJmkQSI0bZGfQlXAZb2J1ANMkQbF6R1rxuHJAZB9YhzKL2zaWZD6MpI10Byt9kU6xKt7aXIuB6Dc+zUfGkuIxKonbN3ez7sieI620UDVm2K2F2BsBdhbRTVFiVPZMNUk2baxIutwdr2I9DYc61YnFdmjvIwXsZQWYnKpiYjU8jaNmHq0dYSZmMkagojkOqBQ04JObMAe5AC4zhpNbltAbCh8GEVsS2VCvicjtpgFYg2dwQul7Kq2udN6B4426CTHI3boiySCVbho4nZCWTIQJLdnsoPi+1QOIyiRHbCTi0bKbvhx3iYyLXxH4W+Ip0ThkblXJMqFb992YG9iCFJyjS/LmK9HA4QsgEUYz32jUWuoHIe/30B8i5f6DLhsTNlw6nCT2Rru2aBhbs5BcBJyx7xXlXk/EU7OYNnieaTL9YjR6OVhDBnUKbRgNoTan2XgsDMpMMWhJ8C3OhG9vWtCYDuyNG8i6sFUNmXujLbK+ZbFgdhzoCoPsV9sLvqBHGmpG1yM3yWx/PQreAMLMw8O9rC519Nr+zzFNM/DjGQAviNycP3DcWJZ4WJRxoLnxG4AGtbUx7DNI2VtkWVRZI9r9qjHNEb6m+llW5BtRZjx0rPOlmDwsmFlGMC9gEYszAXQWIzISDlfXQjW5qO9Dlh4in004eSFSzLHGzDs3VEaFZAqjQ9kzR220Nr2Bpw6Y9F14hHFhzO8eHhdXntr2oAvkLXGtu8W2FxoT4ZLhsOscaJGoWNVCqoFgqgWAA5WHKgTgZ+G8DjwyMseY5iCS7F2JVFjW5PIIiqP4fO5pPjcNfan2RaSTx3oNspXrK6IZg2JhXvDWRRzA+0PUDfzAqr0NdQY/D1RXT7o4cNNmQWikuV9G3Zf8A1D3jlSyR0Yp9MjkD2Pod6kHRTj8mAxUeIj1A0dfvxm2Zf7j1AqNJelcOotU2dHszr7h2OSeJJYmzRyKGU+YIv7j6Upqm+ofpN+8wEh2vJD7PtoPecw9rVclVTtHFOOmVBRRRWiHhNtTtXKnTnj5x2Omnv3M2SP0iTRfZfxe1jV99bPGvovDJyDZ5R2Ka21k0JHqEzH3VzMNBU5vo6vh47OQOa1RQPLIkaDM7sFUeZY2Hsr2Qm1Tvqg4IHlkxTDSPuR/xsO8fcht/9z0rEtx5ypFi9HODrhMPHAmuUd5vvOdWb3n4Cw5U9wCtC0qhFUOVs84rwtMVBJBIWCSLlJRsrDncH2jY3B2IIpg6PY3G4KdMHjQ2Iw7XEONH2bbLiLnunYAk3uR4r6S2LQX1/X4Ab1qxGNyo0wIlgsc6i2YACxycmPIxtY3J1v3SwhnicVkskgYyFvqGjHed9e6AdFcC+a/dK5joMwXRhA07swdO1ChTKFuq6Gww4bxLcsDKd+8B+BFg8E0jOoOUjRwTm7JGsy4VbG4BADSG/NVUkAZJBhnB0y5WUWK6d0HbKRuptoR5ciCBnJStCvv7f6K8FhFUKwXI2WzAG9ybE5idXN+Z11PnSHpDjgqvGYw6GGRmubbKSF25gNrysPOl6SEVoxfDIpmzMO9lZTY2uGUqfkaGttjMWRa9Uxlw3GzBGIwgKRKyHvEkmMYi1ieX1HP7/prIuG4kyISwAYMym23dYi4v5jWkR6PRE3Jc+LNqO8W7XU2G/wBbJtYd4eQpfgsII1ygk6kkncljc7ACsSZTPPFJXFbiihFA0AsK9opjmR5b40gxOA+0lxKT4/Q/fGmdANAvstbelss6qVDMFLGy3IFz5C+5pu4vis0TLBNEshbswxYaNzUWOj25b0rLY07VfwI417NioXupd3gXUG5v2kPmL6mPzIO9s68Yruhycxk/dxqQe7ve97He5a9hoB668NhB2KxpKHeM2MhN2VxuTbc8rE7HW/NPGxRnK5UZmCy317Njs6Dmjk7bBmJOueg2cVvX99xyYVpkWkqymxTD9/U5ppCSgbnqNZG/CllFrXWwFboMCFJYkvIRYu29vJQNEX0AG1zc61pERYyGob0v4KMTA8Z0bdD9111U/Gp7iE0pi4hHQMmc0SoVaxFjcgjyZTZh7j8iK9U1KusXhfZYosNEmXONf8RbBvitjUVSpSVM7IS1Kxz4TxJ8NPFiI/HG4Yett1PoRcH211hw7GpNFHLGbpIiup/CwuK5BTYir96iuM9rgWgY97DuQPPs5LsvzzD8oog96Fzq434LJoooqpyFI/8AiE4peXDYYHRVaVh6scq/JW+NVIKlvW7ju14tifKPLGPQKov/AFFqiIqL5O6CqCNEzVf3Q/hf0bBwRWs2UM/8b95vhfL+WqS6N4D6RjMPEQCrSLmHminM39IauhzrTxRLK+jJBSqEUnQVmuCuSVd0J+61x/I+ZB7gDTog2LHfZFkVJDqoYBswG4y3BI/hIO3va8czNL+6USxlQO/9XLiG1iD2sXWJQZmDLdcqFb21XzLIFIkSKaO12+wbDXwPmRz6lkFN/A4FLKCzRvl7QDN3hLiLuV71w5jh7NApvYHa1qGbjVu30P3D8IqqvcIZQRdrFzc3YllOuZu8fU7DalgrLLQBTURcm3bCsdq2ppXsjA0GIzik86QYnjqI8ilHPZqWJGXKcvZ3AJbS3aKSWsN9dKWIlJf+DqXkfM4Z/JiMvgvl9uRb+dqV30WxaL+cWYfFZmK6ghEbKRqM+bcgkHw8vLc30ZelnS1MC0SshcyXJAIBCra5F9zciw02OulOPZLD4B9hE1N+6l8o+ZrnfrA6ayYnHy9kA0aHsk53CXBYe1ixHpajo1JOW3Beoxy4wwTYZs6qbMLC6kvE1pFbbuqxuOYFjtSeHhsot3DsI+W9o7tv4e62vp61UnRPjM2FZJlOVrd5fsut/C3z15VfXBOKJiYUmjPdYbc1PNT6g6UtWW9WUFSQm4HhnVpCykCwUX5kPISR6WYa0cUw6r3uzuliJr7NE/iBG7EeL2Zhzp3rViUBUgtlHM6DTyudq2iXqNytjKklgY5ZGvGQqxxg55FABVjk7zAi18tluGBuBTmlyASpUnkbXHtykj4GmaGcJkZZFUAth3c94ZVBeIliQLhLi5vrId6dcDIrAhZHl55yO6eXdYKE9y1ok406CVaaMfFT9INL1E8Z0ow3YifNIImvlJglW4CZywUxhsgTXPbL60CogfWlgM2F7UDvQuJB7L2b3WPyqqGFibbbj2EXHyIq9OMYqHELPhwSWKOPCbG1lbKSLNYsAbHnVExG6ITuLofap/0IpZo6cL6NqGrB6juJ9lxHsibCeJlt+JO+PkG+NV6RTt0Ux3YY/Cy/dnjv/CWCt/STUuy73i0dYUUUVc4DkTpPP2mNxT75sRKfcZG/+KSRgVpnkvIx3uxPxN62xqf9/KoHotEs6rcHfiOYj93DI49pKx/o5q4wKq/qhi/aJz5RAH2s4t/lNWsqVWPByZH8wItK4fj/AL9a1olbm0UktkABu2ndFt+9ppvqCNKYkxo4rFH2RTspojK8cVlzKv10ixtm7JjHsxOp+dqVrxOWKJ5VwzzZ5na0RBOTMwVipAPgVRYX5a1qkxCGTDKMSJb4hLr9WScoZx4FGxUH3U4dGV/ZoDnY5oUNjawuoOllB58yaGPBpRbavdeffwa5cdK74RkzRiWxMDKM+XeQyXBKBEtqCO8wBvcCmXD8bxBjUtIc2VZj3V5xxOY/D4Ls34ttdKls2EjZ1dlBdPC3MXIOnvAPuFahwqC1uyS2ftPCPHtm9ttPdWOL8jwz4kqcft7/ALCLgGOd5Jlds2WzC4Ay3lxEdhYDQCIb3O/nT2RWmDDIhYoqqXOZiBYsfM+ZuSfefOlCimRDLKMpXFUjJdK2mQAXpvx0+XnVOLgn4uzYrESSfRmZhh4FYquRTlDPb7RIJqWbNHDHVI3FjeR0iT9cHTH6JhzHG1sROCqeapsz+mmg9Tf7Jrn7hmNaNhkW7E2AtcknYCpt006DBHgaCRuzeVMOVlbMYmc90g7mPfTcet6troP1e4bAAFR2k9rNMw73rkH+GPZr5k1mPLHLHVEdp4nTK14J1fcRx1mnb6JGdgwvIQfKMEW/MVPpVw9CeiycOhMUckkmZs7NIQdbAd0AAKNPX21IUjAr01RInKbZtSTzrx4FJzFQTyJF7ey+1arVmtaZZH+NTuO3bIBZIpkDNa7QyXbMVDZQVyC4vpy5Vj0lw3EJo1TDYqDCyFxc5O0OWxuFLbnY+AbbitXSQfv7yGQHBYo5Tlstuy07qg+fivtTvgsOVYEYeGMcyrd74CMX+NCKZOn7fx+xGeB9C8XFMJ8TxPEYplDARfu4jmUizDMQd7g2FrCow/AMUuGdVw8wUiSOOF5lkaPtMGkROZpCOz7cNsb21CgG1W6zUgxraUE1IrXhvCpY8QxdCEQzkOSLP20iOMtjfQKQbga+dU/jossuIX7uIcD2En/Sui8Wd6584wf2nG/9/wDu9ZJbF8T+YRDb/e9YudL86zrBxpUWdUOTpj/zgPNa9qgv+Pt515TeoS9AjcqWYjyJHwNqd4YwRrt+lJuksOTGYpPuzyr/ACyMP7VsWc5RYDb4+2lZXncnPU+w7fEgc40PwZv9aduk7NG+KBmkt9bIt5CuVxgZHjC5bWCst1HmBudai3VTisvECp0EkTC3qCrD5A1ccuFja+eNGuQTmUNcr4Sbjlc28rmqx4OXL+IiOEx8y4mcwr20+TEkxGSwYpNhuyvc2XLHIwG2lxW/C4/j7sP2XBQrf7T5jb8szfpUujjUMzhVDNbM1hmNtrnc29aVRtTEWIeLYiRGgMksOUYiEZMjB2LyCMZWMx2L3PcOgO1KOjaKsSqsWTKChcBAGMbFD4WzHUHcUlxuGfsZFgw8UfdJBJCnMneQhY0IPeA3YW8uVKeDYjMZSrL2OYSppvHOokDFibWzl+Q8O9HY8d8cl9P7+o73r0GtMGIV/Acw8x4T7Ds3uvW5RWkarkzWlC6VpQU1dIeOxYaJ5ZXCRoNT+gHmx2AoARdNeNQ4WB5p2sg0sPE7HZFHNj8tSdAap7q+6cxQwdjPHIsaE5ZVUyKAxJyyWFwRyIBv5Ck5+k9Isdv2WFi259mhPIfblb/TYCrv6P8ARmHDRJFCmRF+JP3mPNj51HPhjmjpkVxzePdFf4SJuJ4mDsYpFwcUqzyTyKU7Vo75I4wwuwvueQ8tL27CKxSICtl63FhjijpjwZkyObtmVN0/HIEZ0ZjmS1xkY3LFFAWy2c5nQELe2db2vTgDUWxfR6c4mWZcliyOAXPeySYZwLZbRkCJwSL5iyk7aPJtcDYYY5N63X+jqnSPDE6OT3Qwsjd7MIyAumrWlj7u/wBYPWzpg8SsiLIhurqGBsRofQ6j2Godg+ic0eXWM5BGw7xF3RcICp7mgvhj3vxjTQ0tPRkgYdzi5oJERUKxyARsQS1gGXvEkkXO4A0rLl4LSxYPyz/f7B0ibMJwImVvozpbuXY4h1RQCrWuSmlyN6dMHGoYdzEIfJ3dl99pGT40045izWcu4kxCrmjU5xDhRmJITvaYi6kr98aU6QZmB7HEliN1kRXy32zKvZuPzGmRHJ4HFzTbjmrfG0t7OIytvErMDf8AgKmw/OaR4160kNOKOhrnnGyZp8Y3nOf8z1fvFcQEjdjsqk+4C9c8YR7ozHd5ST7hc/NqyfBbFybVrUx0raDpWiXb3VCR2R5HT/gzUVfH/kofdoptAn/QU11sYHsuK4sWsGYSD17RQxP81/hTBCQVX00NWZ/4heGZcRhsQBpJGY2P4ozce8hj/LVX4M6EeVY+TYO4pi/o9jewxuHlJAVZBmP4W7rf0k10MxrmrFx3B/Wr56F8V+lYKGUm75cr/wAaaH42v76eJHMux8DVvQ0mrJpQoub+4Fj7goJNOQZniIVLaxNMTqAxui252kbIvuBb0NNmGjEUi9rGpMbZMq98LFOxaBlzKvgkzwA2GjEmwpyjMr/9Ffc0h/VI/wCs2+6aQY3DKAZki+qRX7dnLB5oGWzqM13JFg6s5GsYVdHJA0bjlplvwSmK5AJBB8jYke2xI+BrZLIqKzuQqqCzMdAFAuSfYKZ+C44eGSUyObZCLESRHVJIwo1BHibkwbZctaOmvFYkw8sLyxo8sMoTOwUE5G1JOw9T7KL2sFifqaft48i7H8chSFpzIohUEs52FiQQRvmzDLl3vpa9UniDiekWKJXNDgIWsL+f6NMw9yAj8yrCYbEcbkK3aLhiTyyA2s0zSSO9ud2Aa19l13JsbcwmAiwmHyoojjjTRRsAP1PMk6mssyUYxk0iM9XnRz6O8gBXIgCKFXKAWOZibsxYlREb35mrCvamro3AVhDHRnux9rG9vcLD8tOTGiKMk7Z7movWF6yBrRAnxSRgF3VASFBZgoLHYa8z5Vj/AMVgvbto79p2Vs6/vfub+P8ADvTd0m4W2IiVEsGD3uWy2BR0P2GzaORl00JsQQDTYvAJgcx7IAS3NixPYqUbMAE1kOS2TbXxHalbZ0QxY5RuUqZKsNi0kBMbq4BKkqwYBhuDbYjypLxfElVy9nnD2VdmBkY2Addwuxvrpe9ratvRrCnDQu0hVg7qQYyXXIsMUQY6A69nmNgbZudiaT4yd94S0he4wqXDEf8ANnBc6qFNkzG12AvaQW27M9OMZtrdI14REWUnPJFHAn0eGQAdmcpBmZiQyi8gCHOBrCSp1qSwlsveYMeRUZQRy0zHlzvr5CkHCIURVWGRuzGhjkuzrYa6t31bUEhrjXQDenJhWolJ27ZpnfSmTFvrTnjHpkxBpkYQ/rK4h2WBmN7FhkH5jb9L1TsYtHGvkuY+1jf9LVMetriHazw4VDe3eb2toPgtz7xUUmsWJG3L2DQfKkm+jowrs18qWdGsH2+Mw0Vr55o1I/DmF/6bmkUg2FTfqS4b23E1ci6wRvJ6ZiMi/wCYn8tS5Z03UWzo6iiirHAQXrn4N9I4ZIwF3gImHsW4f+gsfdXNuGezD10+NdkzRBlKsAVYEEHYg6EGuR+l/A2wWLmw7X+rc5GPOM6o23NSL+t6nNHTgls0a5F86mXVBxnssRJhWNlm78fkJFGo96j+j1qGI91BNa87I6yRnK6MHVuYYG4+dZF0UmrVHShFeimropx1MbhknTQkWdfuSDxL/cehFOxqpyG6I0YiG5DFWlItkjJAQNvnbTlvmObLbui518jFNfSjpPFgYTLKfRUHidvur/c8h8wRiXicpw7/ALwWzFu0Ve5hpJSO4wv3sPKd1vmUjPoLGOFJwU8axZna64NCFaQXBxLLpliB8Ma7ZtzqfEbL5wSHFcXjh7aMw4Ptnz5TbtEszaFmzklu4z6k5txYirZwOGVFVUUKigKqqLBVGgAHICsaTK+rOMaT/wA8fT2NnC+HpEioihUUWVVFgoHIUl6TtmEUA3mkAP8A207z39CBl/MKUzcVSNSzWCKQrMzBFBY2Aux3JIFvUUjw7GTGO7KV7JREoYahms7kW0IIyC48jQ/BNJ8j6gsLUzx9JMP9d2k0cZgkMcmd1BHeyqzfdDHane9Q3iXR2QvOPpKJ25YIoV8xV3d2DFGzDcWK28J860xEqixsbs6I6syWzqrAlcwzDMBtcai/Kt4amvhPDPo/aXa/aOr+ErbLBFFbXf8Ad3/NblS7NQYxUj1sDUiV6UIaDKEHFVEcckhLdlYtJGo8R9DcZAftcrXJy94lNgsIwcvMQs7+CSM3RUGohW48I8mFnN2Fj3UeyabAfo5/6BP/AOI//wAyf5b/AHfDg+ptbjJ086KLiUjxP0k4XFYde5iFOVB5hwT4SfW4v9rY59D+NzGFY8fLhziTcoYpFPaw2usthp3rMdLCwvYbUt6bI74W0ZcESwMWjXM6qk8bMyqQcxVQWtY7bGoIMHiG7NWjbOVje/Z5AAuGxMZvYBUbM6grp49q01K0TpeJRzDNFIrre11IIvYG2noQfeKaOM45YY3kc2VFJPsFIOiisBMzKyBmjsGUqe5h4YzodfEpHraoD1t9Ii7Lg4jfUGSx5/ZT+593rTXsZp3IV9LM802JfdmIX8wtb8qWHvFZWrHKFVVGyi3tJ1J+PyAr1jbWot3udkI0jVI2tXt1BcH7PCS4kjWeTKv/AG4rj/OW+AqjcBgnmljhjF3kYIo9WNhf0511twPhiYbDxQJ4YkVB62GpPqTqfbWQVuzM0qjXkXUUUVU5AqpOvvox2kKY2Md+LuS25xE6H8rH4OfKrbrVi8MsiNHIoZHUqynYqwsQfaKxq0NCWl2cc4OWxsdj+tLHhuKXdPOi78OxckJuU8UT/ejO2vmNj6j1pFg58ya7jf1qNHa2nuh16DdJG4fibtc4eSwlUC9vJ1H3l8uYJHlV+QurqrKQysAQRqCDqCDzBFc1SR3209tS/q26c/RGGGxJ/ZmPcc/4JPI/9Mn4HXzqkX0Qyw7RZ3TAL2CB7dmcThlkzeExmeMMHvplI3vpaovg+iEWPjwMkovHCjC4ckyKJGCJbYJYXLDUggeosVkV15MpHtUg/Ig0ZbbU5A8gjCgKoAUAAACwAGwAGwFKlakt6yVqBSIdMujGIxICwyIq52c5lJN2TIbHUWtY2yk90WIqUcDwjxxqJGDNYAkAgaAKAoJJAAAGpJ0pWDWQas0q7GcnVCoNVLdP+lLJimhm7XKsiyqBqpIFgfGNNxa3nVxZ6Y+PdHMPi7dvEr22J3HsNElaDHJRdjT0X6V4jEogdFMXeyyZu/cW7pS2gF9ydbehqU/SKa+G8Hhwy5YUCL5Af7vRiZrVkU0tzZtSew9QyEkKoux5UpijmDEN2apyIYlj590pYa+tIuDTqkEkrfet7hawHK5N/iKjnEOMSym7MVU7KvkPeL+071vJlExlxGXRiOWu1MXSniMidh2ezSgPYgErY90ZkYG55aE23FNOExjjQMbc1bYj2aj3709YPE3FjyFx/Cb/ANwR7h50WFUR4cbkDiNJTkEyqtlWxH1QMdsgKgZn08QyeKpXLLWh3FR3pd0oiwcRdz3joiDdj6enmaZGciLp70qXBwm1jK1wi+vmfQVSWGZiWlcku5Jud9b3Pv2+Ne8Q4hJi5mnmJIvoOVhsq+g/3qa9JvSSlex0Y4UZitbn4VnewpVwDhEmMxEeHhF3kNr8lXmzeijX3VJ+xeK7ZZXUP0a7SV8dIO7FeOK/OQjvMP4VNvax8qvGkHAeEx4TDxYeIWSNco8ydyx9Sbk+ppfVoqkceSeqVhRRRWiBRRRQBE+sfoevEsKUFhOl2hc8m5q34W2PuPKuX8RFJBKyupSRGKupGoIOoIrsyqy63Orv6ahxWGX9qRe8v/OUDb+MDY8xp5WWS7LYslfKykEkDC4+HrWieG4tSOJ2jbYgg2KkW23BHI05rIHFxt/fyqZ0NEh6DdPpMAVhnzS4TYc3i/h81/D8LbG7uH4+LERrLC6yRtsym49nofQ61zVLH6elbuCcaxOCkMmFkKX8UZ1jcfiU6e/cX0Iqil5ITx9o6VK1jlqDdFutLDYiyYj9nl/F4D7GI0/Nb31PEkVgCpBB2INMQaoxBrK9ZFKxyUGAtJ8VjUQgM2p5AXPypQw0NUf0g6RYhsViEZyqRliw2teyj26G/wAayUqQ+OGplydsrKGUhlIuCNQQedIMStJuj3EYZsJC0bLntldAfCFFlBHKw+NOLpesjK1YSVOhLA5+jyxi+jq/uIKn+oKffSVIk7S7gldLjmRlFrH0N6UBSDcf7FCspIzd32jQexgNvQ2rKNMlhUyLlGX8N77b2vy/1pUxy287H5nT9DTXxfjeGwozSyKulrC9256aa+69Vd0r6yZZiy4cGNTpm+0R6D7It79aavIJNk36Y9O4sICqkPNyQHb+I8h86pviGOlxchlnYkn3aeSjkP8Ae9JEFyWbvMTrfUe87m+tKEXWsciscZmPZYeVbdqwvatTyVOy6VmbEnQAknYDW5NdFdUfQj6DB20y/tUw71/8NNwnt5t62HKo51P9XJUpjsWtm8UETDw+Ujjz+6OW+9rXJTxj2yGbJ+VBRRRTnOFFFFABRRRQAUUUUAVh1pdWK4zNicIAuKtdk2Wa3+WT12PPzqgZI5IXZWVkdTZlYWII5EGuzah3Tzq9w/ElzH6rEAWWZRv5CQfbX5jkfNXHwWx5a2ZzdDOG9D5f6UOlKelXRTFcPkyYhMov3JFuUcfhb+xsfSmyLGfe1/WpnTs9z2WO+4v7eXs8qcOEdIMVhTfDzsi/8tjmT2ANp79D60nWzba1jJHWptCOKfJYfCuuF0sMVh/zxGwPsDGx/mqW4DrO4fLvL2Z8pFI+diPnVFZSNrjztzrEoOaKfl/lI+NPrJPEjpPDdJMJJ4MTA3slX/WmzjXAMHisxcoc4AZlcAsFNx3lN7XvXPf0ZL7H3MD8NKzZFOmoF9O6L2/mAJockYsXudAcMw2EwceRHijUfjG/qSdTSfHdM8Cm+JiPorZz/TeqCaBSRct/KP8A3V6uHQcmPtIH9jW6kjPTdlrcT6z8Mo+qSST1tkFx6trz8udRHinWBjZgeyAhQblBdrbas22ttQBvUdPoNPXXyuddL2A5chXhBO9yOQ5D2DlS6h1iQmmkdyS7lmbcklibebE6/OsniuSQAoPIa/M70pSIcq2MttTStlFGjQISN6yvasGlvtS3gXA8RjJRFhomkc728KjzcnRR6msHra2IRcna52FhzPlV19VvVZlKYrHp3hrFA3LmGlHnzC8ueugkfV71YQ4DLNNabFfet3I/+2DufxHXytVg06j5IZM3UQooopznCiiigAooooAKKKKACiiigAooooATcRwEU8bRTRrJG26uAwPuPP1qn+l/UiDeTh72/wChKdPYkh19zfGrporGrGjNx4ONuL8IxGEkyYiJ4XGwYEX/AISNGHqL1qTFsNDr/v4V2Lj8BFOhjmjSVDurqGHwNV1x/qUwU12w7SYZjyB7SO/8Lm49gYClcS0cy7KETFKfSs1IOxFTjjHUtxCK5iMWIXllbI/8r2H9RqG8R6JY6D97hJ1tuezYr/MoK/Osopri+Gaey5edYslISxGlyPftW2KRvvG1YNQqK0WrRLKxNgeXoNALn2bVoznz+dYbQsLWrHtR7T6Up4f0axc5HZYWeS/MRsV97WsB76mHB+pziMpvIscC+buCbeix3+dq2mLcVyyDHEHkLVngsFLiHEcSPLIdlRSx+A2FXpwLqRwsdmxMrzn7q/VR/Ilj/MKsbhPB4MMmTDwpEvMIoFz5sd2Pqa1QYjzRXBTHRHqUle0mPfsl37GMgufRm8K+6/uq5eCcFgwkYiw8SxIOSjUnzYnVj6kk04UU6SRCWSUuQooorRAooooAKKKKACiiigAooooAKKKKACiiigAooooAKKKKACiiigCH9Odj/DXPvSXxmiikkdODkR8F/ee+r96v9kooohwGfksGiiinOYKKKKACiiigAooooAKKKKACiiigAooooA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0" y="-1851025"/>
            <a:ext cx="38671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9852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Dual sided character</a:t>
            </a:r>
            <a:endParaRPr lang="en-IE" b="1" u="sng" dirty="0">
              <a:ln>
                <a:solidFill>
                  <a:sysClr val="windowText" lastClr="000000"/>
                </a:solidFill>
              </a:ln>
              <a:solidFill>
                <a:srgbClr val="00FF00"/>
              </a:solidFill>
            </a:endParaRPr>
          </a:p>
        </p:txBody>
      </p:sp>
      <p:pic>
        <p:nvPicPr>
          <p:cNvPr id="1026" name="Picture 2" descr="http://t1.gstatic.com/images?q=tbn:ANd9GcSyujXBNDNPbKomnUEFdLmWINhpLrHAbiXk5_sgDLDwRzSlQWK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56992"/>
            <a:ext cx="4351395" cy="3481117"/>
          </a:xfrm>
          <a:prstGeom prst="rect">
            <a:avLst/>
          </a:prstGeom>
          <a:noFill/>
          <a:ln w="57150">
            <a:solidFill>
              <a:schemeClr val="bg1"/>
            </a:solidFill>
          </a:ln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856984" cy="5328592"/>
          </a:xfrm>
        </p:spPr>
        <p:txBody>
          <a:bodyPr>
            <a:normAutofit/>
          </a:bodyPr>
          <a:lstStyle/>
          <a:p>
            <a:r>
              <a:rPr lang="en-IE" dirty="0" smtClean="0"/>
              <a:t>When we meet Othello first he is an exceptionally </a:t>
            </a:r>
            <a:r>
              <a:rPr lang="en-IE" b="1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impressive</a:t>
            </a:r>
            <a:r>
              <a:rPr lang="en-IE" dirty="0" smtClean="0"/>
              <a:t> and </a:t>
            </a:r>
            <a:r>
              <a:rPr lang="en-IE" b="1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noble</a:t>
            </a:r>
            <a:r>
              <a:rPr lang="en-IE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 </a:t>
            </a:r>
            <a:r>
              <a:rPr lang="en-IE" dirty="0" smtClean="0"/>
              <a:t>character. He would appear to have everything going for him.</a:t>
            </a:r>
          </a:p>
          <a:p>
            <a:endParaRPr lang="en-IE" dirty="0"/>
          </a:p>
          <a:p>
            <a:r>
              <a:rPr lang="en-IE" dirty="0" smtClean="0"/>
              <a:t>However, as the play progresses we see a very different character emerge and his nobility is slowly replaced with </a:t>
            </a:r>
            <a:r>
              <a:rPr lang="en-IE" b="1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bitterness</a:t>
            </a:r>
            <a:r>
              <a:rPr lang="en-IE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IE" dirty="0" smtClean="0"/>
              <a:t>and </a:t>
            </a:r>
            <a:r>
              <a:rPr lang="en-IE" b="1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suspicion</a:t>
            </a:r>
            <a:r>
              <a:rPr lang="en-IE" dirty="0" smtClean="0"/>
              <a:t>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3534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1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12614"/>
            <a:ext cx="4455939" cy="445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741368"/>
          </a:xfrm>
        </p:spPr>
        <p:txBody>
          <a:bodyPr/>
          <a:lstStyle/>
          <a:p>
            <a:r>
              <a:rPr lang="en-IE" dirty="0"/>
              <a:t>It seems as though Othello is calm and collected </a:t>
            </a:r>
            <a:r>
              <a:rPr lang="en-IE" b="1" dirty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when HE is in control</a:t>
            </a:r>
            <a:r>
              <a:rPr lang="en-IE" dirty="0"/>
              <a:t>. </a:t>
            </a:r>
            <a:endParaRPr lang="en-IE" dirty="0" smtClean="0"/>
          </a:p>
          <a:p>
            <a:endParaRPr lang="en-IE" dirty="0"/>
          </a:p>
          <a:p>
            <a:r>
              <a:rPr lang="en-IE" b="1" dirty="0" smtClean="0">
                <a:ln>
                  <a:solidFill>
                    <a:sysClr val="windowText" lastClr="000000"/>
                  </a:solidFill>
                </a:ln>
              </a:rPr>
              <a:t>He </a:t>
            </a:r>
            <a:r>
              <a:rPr lang="en-IE" b="1" dirty="0">
                <a:ln>
                  <a:solidFill>
                    <a:sysClr val="windowText" lastClr="000000"/>
                  </a:solidFill>
                </a:ln>
              </a:rPr>
              <a:t>is quite </a:t>
            </a:r>
            <a:r>
              <a:rPr lang="en-IE" b="1" u="sng" dirty="0">
                <a:ln>
                  <a:solidFill>
                    <a:sysClr val="windowText" lastClr="000000"/>
                  </a:solidFill>
                </a:ln>
              </a:rPr>
              <a:t>aggressive and dangerous when things are beyond his </a:t>
            </a:r>
            <a:r>
              <a:rPr lang="en-IE" b="1" u="sng" dirty="0" smtClean="0">
                <a:ln>
                  <a:solidFill>
                    <a:sysClr val="windowText" lastClr="000000"/>
                  </a:solidFill>
                </a:ln>
              </a:rPr>
              <a:t>grasp.</a:t>
            </a:r>
          </a:p>
          <a:p>
            <a:endParaRPr lang="en-IE" b="1" dirty="0">
              <a:ln>
                <a:solidFill>
                  <a:sysClr val="windowText" lastClr="000000"/>
                </a:solidFill>
              </a:ln>
            </a:endParaRPr>
          </a:p>
          <a:p>
            <a:r>
              <a:rPr lang="en-IE" b="1" dirty="0" smtClean="0">
                <a:ln>
                  <a:solidFill>
                    <a:sysClr val="windowText" lastClr="000000"/>
                  </a:solidFill>
                </a:ln>
              </a:rPr>
              <a:t>He does not possess the deceptive and sinister qualities that Iago is most famous for.</a:t>
            </a:r>
            <a:endParaRPr lang="en-IE" b="1" dirty="0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03310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48" y="0"/>
            <a:ext cx="92093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u="sng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A hero with a tragic flaw</a:t>
            </a:r>
            <a:endParaRPr lang="en-IE" b="1" u="sng" dirty="0">
              <a:ln>
                <a:solidFill>
                  <a:schemeClr val="bg1"/>
                </a:solidFill>
              </a:ln>
              <a:solidFill>
                <a:srgbClr val="00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256584"/>
          </a:xfrm>
        </p:spPr>
        <p:txBody>
          <a:bodyPr/>
          <a:lstStyle/>
          <a:p>
            <a:r>
              <a:rPr lang="en-IE" dirty="0" smtClean="0">
                <a:ln>
                  <a:solidFill>
                    <a:sysClr val="windowText" lastClr="000000"/>
                  </a:solidFill>
                </a:ln>
              </a:rPr>
              <a:t>Therefore, we can safely acknowledge that while Othello is flawed; he is certainly </a:t>
            </a:r>
            <a:r>
              <a:rPr lang="en-IE" b="1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a heroic man </a:t>
            </a:r>
            <a:r>
              <a:rPr lang="en-IE" dirty="0" smtClean="0">
                <a:ln>
                  <a:solidFill>
                    <a:sysClr val="windowText" lastClr="000000"/>
                  </a:solidFill>
                </a:ln>
              </a:rPr>
              <a:t>with a lot to be admired.</a:t>
            </a:r>
          </a:p>
          <a:p>
            <a:endParaRPr lang="en-IE" dirty="0"/>
          </a:p>
          <a:p>
            <a:r>
              <a:rPr lang="en-IE" dirty="0" smtClean="0">
                <a:ln>
                  <a:solidFill>
                    <a:sysClr val="windowText" lastClr="000000"/>
                  </a:solidFill>
                </a:ln>
              </a:rPr>
              <a:t>Had he not been targeted by Iago; he would almost certainly led a distinguished career and more than likely have had a happy marriage.</a:t>
            </a:r>
            <a:endParaRPr lang="en-IE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" name="AutoShape 2" descr="data:image/jpeg;base64,/9j/4AAQSkZJRgABAQAAAQABAAD/2wCEAAkGBhQSERUTExMVFRUWFxoWGBgYGRwdHRgcHBcVFhwcGBocICYeGhwjGhgYHy8gIycpLCwsFx4xNTAqNSYrLCkBCQoKDgwOGg8PGiwkHyQsLCwpLCwsLCwsLCwpLCwsLCwsLywsLCwsLCwsLCwsLCwsLCwsLCwsLCwpLCwsLCksLP/AABEIAKIBNwMBIgACEQEDEQH/xAAcAAABBQEBAQAAAAAAAAAAAAAFAAIDBAYBBwj/xABHEAACAQIEAwYDBQUFBQgDAAABAhEAAwQSITEFQVEGEyJhcYGRobEHMkLB0RQjUnLwFWKS4fEzQ1NzgiRUg6KywtLTFmOj/8QAGgEAAgMBAQAAAAAAAAAAAAAAAgMAAQQFBv/EADQRAAICAQMCAQoFBAMAAAAAAAABAhEDEiExBEFREyIyYXGBkaHR8AUUQrHhFTM0wUNysv/aAAwDAQACEQMRAD8A8XFtgNQYO1T20QDVzPQjSojiXiM+nrRHhd1AvidfQ7/MRVpIGvAFX1E6EH0qS+AVEct6K3rqkkLl+X5ChhuFWMjMKGL3obKFJMqpcI2JFTW7bNrBI5xp86cMNIkKa6EYaQvyNF3FofevocoUMFG4LfSo3IOgWPX9aYbbxsYp1u2wILCB56TULYkvsAR+dOySJgCB/XvTsWBuqxHnP5CmKxjcelRlELXI2EH1rq7c/jUhJ20+FcCkjXerIziuQK42o0/Oud55/Kj3Y7gS4rEZblzu7KDvLr88oI8K9WYkAe55VLJTfBQwHCbt0FpCqNC50HoP4j5CrT8Ac6q6sfMRNajtJxC3ceLShLajKiDYD8zzJ5mqGHtMRIGo19vL+vypEsivY1Rwy4MhirTK0MCCK6GbrOnWtRx3Ch7ct4SNmP0I6fnWTzBTprTYvUjPNaXRbwOOVHzXFZlgiFfuzJ5hgD8I1r0nsXx1G/2Vy6AsA27xByzsbdyN5BBBEEE7V5jdTY51M8v1mi/Z3iv7PezGCCBpy0O0ehNKy47jZo6bM8cqfAR+0js6uFxCta8KXlLgDQKwaGUdBsY5ZorKYi6x+8wPoR+Vev8AavhK8UwSGwQb1qXRJEuCAGUewBHpHOvHMRhmRijqVYGCrCCD5g1MUlKPrJ1MHGdrhh/sOobF28wZgp7wIPxlfEFJ2C6Sx6A9a3f7e+Jd89tlJJ1E6fpXn/ZHiJtXjlKKWUqXeYVfvGI3JgCBry616BhOIZhK3M6jeDp19qVnW5o6NWilcs5PCeXWnWrZ7xYMNoR+tG8Thc6gqqy2h1iB66n4a0P45cTCgXrkHKYC83I2A/WsbjeyNU0oKzG/aAmXGMqzIAzE7kkCay+Rj5+lWeKcTfEXWuvGZzJ/T0qGywXz0rqQjpSRx5O22JToBMR1NNFuZ8Wvv9aY9zWkSSBRgHVcjapCchGVgSRuPpUfdnnXVUkxUonBYbEtAm4Dyjp+lR96oHOfX5CmnDmTEaczSGGYnRSfQVWldiam+R3fg6ZdOn60y2T+HT0qS2D93Qddqhcb71ZVuyexdyNMg+on61x75BJnfy/qKfNuF8LTz13+NQXIJ0Ee9RouyMtr1pVZuYdcoM69I/Ou1T2IWjkUEnxdPD+tVrQBJyqTPKau8UtICQhDCeWtO4QzLqDE8iPzgxUfrKTKP7G06jL6CalbSVgepolxDCysoZbnr/kKHWLF1pUKzdQKnBZFYxGSfFv/AFy0qxcUQCrT5xFQ4vDcohhuP6NR4c5TDE5ekxRNg6UwlYwRdTme2vQEmT8BFVbmDAElsxGgiCPrSskQWhSP5yIqG2oJ0BHvVWFXgMbOW8vlUrGdPCAB8fWpiF858/0mpL4WB4gR0mT9al7EsHE+oPLpvXHd+c7U65aI+6PzinJc6xHpUQNlYKTR3gmPCJcAXWUPOI8SktHTMI82qsljIveMqkHbY/Kn8IuWziEzx3cy/h/CATEc5jahlumhkHTTQdQLcTMBA5T61atnKyOFjZZH4Sfveug+nSg9/EHKBahV1KgiDuZEctPrUvDcS9xyBoo1ZifCi9XbkB8TsASQKwaG9kdNTS3YV7R4QPYulN18cehGb5a+1efu0869TwfaDhy3CXuYp/wnu7KBT5gO+cg+agxuBWY7WcN4eAj4Br51bvbd9YKDTKykCMu4iSdq6GLFkjGpIwdRKEpXFmYXDjLJYfnTQg/rSraRr4QB1OtcuhCo0JbnrH5UWwgO9l+0XcsoJMAyCNCPT9K9FxuFwvEUAvqM8eG6ujfHn6GvG7YSAMpLkxuQBR7hXGXs+GQfKd/TzrLkx/qibcOevMnui3xb7Nr2GcXAv7RYDDNkOVss6zoY05gGtx2L7FvigxtLbs2QYLKGyzzVJOZ2HNidPXQM4B2tBA1kdDvXpfZ3jqC2iwAmwKgACeo6SZmhU9TqY5w0JyxAM/ZzfSAl1G9ZUARvzrCfbH2FxNtLeJ8LWra5XKk+Ek7kEDfaa9/3rPca4WmOwl7CH7rp4TP+EjyDgVojjgndGWXUTmtMnsfIQaprdpm0UE+lWOIcPfDuysBmBKkaGCNDTsJjSugHrTK33MzRSfDkTIiK7hyJgtl9BNXbl4sSSJn4VVtsoJlQfWaFNhyUdqOu0iZmOpqJnqzcCb79QCR8yKr5AdQCNfh+tWBsPs3NDPtrTlvHYaVGZU6MZp4tses/X41PYQTovpFNS2W0GvlpSuKeYipxhmVMx0B2qiyrcUhtd6c1udSV9OdWrFlid49prmJwuU8yOpqyiG1cMaxl9v6+NKorVok6TSqqsInsYvKIBInpHWriXrp+4x1/OmXLaDUo4155T9YNX14U4TMjeHeAoJ+Rq9PqAdvZDLXC8QNWtkg8yVq7bwKQSXbN6CB8apJxu6ixnDfzKw+FNXiy3NHVY8iRPxquZKlsOxqGh6nv8jmItgfdKs2uzSfcA1QcBgSZJ+n5/wClGMNxGJHdKwmdCug/rrVbibG6BktMvw/Kr0tKxbS8Srh+HoyE95HqpFOyELmWD5xFX+CfsyrGJtMT5I3xNT4kYRmhC0H+4RHkJqm653DhHVe9GebHa7VO10FQY16T9KsYqzbtsYXvF6EiR8KWAa0zNIyDlJ/WpQOmivjmAUQN/MflVFbh2nSibYRM3gYR5zV5ey7OJFxPYGouCm03RQ/tNsszttAiqZxTZgwEc/8AOiy8IAbuzcEnaQY686ucP7Pt3iIwQqbttS06Q1xVMjQxryq1vwRprZh/g/AbdnAtj8eneM4C2LDFlBkeBmykGGys0fw23O7LGTx3EjcmYEmYUBVGv4UWAPSK0v2qdoBcuWrFsnJathvd1UJPKVsra05Fm86wRfet+BRhHV4lZLfml60pBkZpmiqRcEGVfSOQYdD0PyrOpfIorw24Wk5SQsFjBIUdSdhrprzMU5TixDix3FeEZAr6xHiHTpHkdfSh67Qob3NaPG4lWbTVYCn+aIkeR0+PnQvEsMuVba+bakyDz6VizYqWte8bGXYprJGUCT5Cad/ZTZc231+G9W8HgbgMi5qR+HeosUjFjGaRzJn9KzBo0nB+yt44NcTnClnYIp0LKmhYH+aV/wCk0R7Pdpb1p+6cxGvi/rUVuU4Mpt2rbG4q27SooCiMqqBofMySTzJrzztFwVrmPCIxVe5DE89yoE9SfoaHJgTWxqx5njPYuA9uF/Yi51I8Nsc2EbnooaRPOKsdkeNzbLPlARTmO2i6yZ5RWI7LcN7qyysC2XuzruZkHX0EUXxVhbVi6eqn4b7bU6MKiIctUm2Zj7bOE2u7sY20ADc8NzL5rnRiOUrIrynvQAD4jPMxH+de0/aFwpXwS92BNy1+0P8A+GqEn18Ue9eIMgmBsfjQNuypVyWDeSZJynllH5Co8JbLMcqMyjoPmeVT4jhSqqsGLdZ+lLCYVmzZcoEamYH1qkwfUyFsLmnKpn+vKk9iB4pmJidfcRUV9LlvQkgH11p9i+YkkmdNdfhVcIlLuV3ua6zTkDnWCQecTV+zhbYEkEkjamX3ZAASQG2B00qyk0R9xkAbOp8gZP0qO/dkaTpvNLDhS4BfKJ35CrGJw9vNCOXA5nQVZVo4ptZBq2bcwahtI9zRVYj3PxIqVsKCCSyj8qWHxZQGHIHlU27h3tsR3bL2oBI9KVPS+u5gnnM0qhLQrdtXBYuqnlo3rT7b3gmUMxXopge+1XMTwo2wT3xj0qsjs+gvgzyIj5RV34EKJxDLuR8jSvXgV2Pxq+3C7g0LWxOwMVXfg9yJgR6j5TVJEKttyF0BirmHawEl+8L9BAFTYDgwYnM4tgdSNfSpk4K0EqqlerHU+gpkY+DRbb7rYpYzigIAtjIB0396qnFv/Ex9TNSG0Qx8P/ln4VJbuAkSrRMnTelteJLLWEtOYNxXdd4VQfjG1R43FifCgUdGQSPXSt7wjhli+izhrp0Espy+yy35UF7W8KXD3IS2coExc1j1oI5U3pY6XTuMdRk/2j+7bPopqY3V/AoPX7y/CGNQYi+WYkkDyGlR89hPrTGhG3cla6CZy6/zH86O4PHOcOSSxIOkaEEEOIOhMQCSNpFAVw+d1VdCTHvt/XrRjHXwiC3bgpbEEjm2sk+pn2jpWrpsWqVy4QubpbcgniOKa5ca4/3mJY+/Ty5Cqjmpblwkyal4Phlu30R5yk+KOgBJ+lHnaS0otW92VM1eifYxxAjE38MyK9nE2HFwNGyIxEf4jp5zyrzqtx9mDi2cdfMfu8FdAnq4jQ8jANZXK1uWbE3eGsqcJFoG73CMuIUL/tWsi8SX+8d+cjlGleTYTHEPJ56Hl5b/AAox2fv/ALLhb+KP+0cHDWPIsoN1v+lCB6vWXBo4z0vS90+SK1ug0OIXEJ8arzy6/pVnhKNiMRYtNGW5eRSRPNhMabxNB7bF9JiBz2gVe4Ni2s4qw+cEJdQgAyPvidNhSp49LS7dgouk678n0Pxe+WW4oGXwnLzI8v66V53w+4bmJxZ5obdoeWVG0/xTWsxfEJYuCWn4aSRWW7B4c5Lt1v8AfXnnyYZT9SabLdot9jfYUqVRogXbdon1l7Z/81VuPYfJgWJ27tp9dVHzarvCLHeYYLIBDPb9JK3VPs2nvVbtr3l7CLaCDPmBdQcuxLMAeUkDXoaJvzSUVMHw/wDacO8k53wConRVIzOFHLMwAJ6CvE8bh0TkSQeQ/Svc+z2Ky9zZO6WRaboSC23X7xrwPtHa7nF3kgStxv8A1GNDS5KopoW1aphC/wAQQIMtppjcgD8zUXCovMQCEYmZJgAeQAJJ+FB7mML6MBJ3aB+lTYbjFy3ojhQOYA/TWkp720MktlFM0faDCoEyAFm6n8qEcOZEH7wN/hY/5Uy3xK5cku5brP8ApVO+6rtrQxbcnYzK04xrsGMXftH7q3D/ANBAFVuJtbYDIrM3MlIHx3NCLdp2MAMTE6U4Xo0Kqfc/rRVQuT1dgvw2/ZtmXtF/IodPnUmK4ghByYbKOXh39aDXpicsTtBqBLvWT71OVTJBvG/N+/iFuH5JPeWZH8hMekRTMRkJhbRidfCZqoIImYHQnWmq+YhQIMgaEmaLmiLaLV8mr4R2RuY3TCYUtl+8zQqL5F3IE+Q1pV7D2T4YbOGs2ras4VZygqupGpOYgdT70qY8aT3DjN0voeCXcOYjKT6NPPpTreHCxy9hPxHOiOIxhb8B1nnH0FQlC8CJHOF+nWlaiKAMxeGJIIJPxqfC2TP73VQI8Mk+9W7uFKsIzR0Ik1ZuXLjDINNPeluUk1XzHQx499bd9q3BtjAfvCwtk2501Aj1k61PxIEAGIHKTJ+Aqtd4LcAlXkjltt1mqlq9czwczHoD1+VG9xG6LKY4yJfblrFS2HuOxhS0mAFBJJ6ACST5VuOE/ZJj8RbV7nd4ZDBAuEs5H8igkehIr0vgnZq1greTD2l7yIe6wi4+mpzHUD+6CKJLxB28Ty/Ad5ZNoXlFlv4WUZh0kEEg+sUc7Qdl8XjMrWUF22olgMqmYG07nejPEOzNm/czMXVlMMF5GdtjBrT4KLVsoha2oGbSST1LGCfnQrB599jTLNePSfPXaDh9yy2VsLdtci1xDHsYj51F2a4cl5hbyG7cbZVBLH9AOugHMivozjfErBw1y3jHQWiILPEDluTBYQfCCW0OmleLcT7f2MIjYfhNru1MB8S4m9cI5iRCDpppyCmm+TctkZXtyWMdwi1wl0vM9lcV+HDqC5thhGe44MK2UmIiC0gmJFh+GWOJK1y1cWzilggGIZQNczfjBM6xIEAg715jdxBYlmJJJJJJkknck8yetXeGXXVpVshGqkmIPlRTxSx1LHLfuaMeTHKDxzj7H39/iv2FxHh7KzfuyGUEuAZC5WKMdNhmGx6+YpnAGAvgkx4Lvx7m4B84op3QfDwzFQWyqwE97c8THvGn7qAg6DTN5zQnHoqsyqQcnhDDnAMn0Jn2iiknJamZfUUAK9E4Hw42+z+LvgKTfuraj8UB7aiOe7NpXnYr03sn2ywlrDYLD3j/ALK5du3AVMBxnNkk8xLg+qLNLatEM1xayBdXDNOXCJ3ZHI3Sc10n/wAQsPRFoBjMEVkgHL9Pzjzo32iuWzjLzWLhKtcLByZzTBY8tC0xURv6sInwklmPtt0P9bUKTlJIjaQBR6NjD95btwQOkQNdv0oFRjD8KPdq+cg7xtHTfnVylaplpbnp2GusLaPrDKpKn0g+m1aHshZtdw+HA17xrynrnIkDzEVmezli6MJYEM1xgx11zDMT8AAdZgVYOMWwVc3F0MwGkg9RHL1onLS0MS2PROF4CM6E+FyGB2htjPTkfaq2LwrgksJZd55jkfhWPxP2tJbuKTcR1I8S2wT7k9fKt5wXtVg8eg7i6huqNUJ1jmIO46USnGwXJGLv49UxUghVBJ1IG5nWa8z+0u1bbiN9kYAMwPPXwiT6E0f7cqbONuJM5jI067D22rL8c4eXvCTmyhQ0nViN9tqzSzb6GNWFyVx3YKXhwYbgADVpJ6bQK63DywOXUDajfEMSMqpaUKo+8JOvx/Sht0Nr3YgnSIBPxO3tUsUQWOHMZGqj3/1p2I4NC5s2b0/zq1h7JBi7qY6mP0JpYjid06M/hX7oCz6DU0asH3FSxw1mAABluWvzPSp/7EhgsZhzCCT8YkVy9jiVBAObmS0gew+lS2zfK5ipAOg3A9T5UNsveqK+N4cSYVGQclYH86qHg9yYVCT0BB+lGLF1kfMWDiNvPy5Com4jeRi6KJPlIG/xqWE90VF4XczSbJXTf8zWj+zzsqb+NVrts91a8bEzBPL9faouGJjb9xR3ehIzZVGi6SSWYKNP4iK2S8bTB2jb8RzHUgqzT1YqqrHkAf5jV61GSsuGKU+DfcP4qkuqgeE6elKvOOB8XzXSVdhmnSN/Y1ytCne5TdbGOs8RuTClsomc5A8tpplrjJ7yQ+X0026Gu2+HEzkDNJ1jT6Amo8RgHUQUzD+8xpFph6Wi3jcTdugGRlHMa/OqJxJGwYH+Ig/Su4a/qBdzBP7sqo/M0YuYayUm1ef/AAzvyFRRvj9yN1yUl4i22YEDlAj6b+VHexmJt27oxNxZAcpa8IJNwIGzBfxEZlhRrJJGo0y2Hx6C5FwFRMSwkkbT/pW94bx213JFsEKh2DZQ4MasFgROms/qOpQe5bVxtG34hxK+9oNh7lu3cacwukn7zs0B9dFz5R0y6aCsBiu3GIt3Mty6M0AkIpGVo1Bn8Q2PnNDeI9uzcBt2o21uQwUD+4DrtpJjyArHXsewlZP0rPO5Mbj0pKz1Dg3brvbuS+AQQSZOURoJZwQEWDJY6AKdCYob2h+01LemECm5OpVSLI3EgOc94xoCwVFkkJJkYzg/B+/J7xiltRJPMzoAPfnW07OcGwdpxopOgzXIYjlpOgOvStGPipMXOe/mbffyMXdwuPx+a+bd+8Bu+U5F02XQIoAEBVgcgKK8E+zi5dBN66toxItgZnI6mPCvuZ8q9ZxeJOFtMveO1ojVdIGx0A0HtWC4DiHRvuhVzkDxAkiTEiZGnWmZZSjHzReKKlOpGcPZ5Q2VEYkGCWg/oKdxDC5QF7mBzb/PafSiHHny33UDfXkN/Mmq2GxgKkZNf74LcuR0HwpalqVtjJR0ukiocatuyVJK5jG26bFRAlT4iZBE6g0C4kEN1jbSLfIa7Rvr13r2n7PeyNnEWDib9vwrcZdRIEKh8K7bkiYn4RWh7TquHRO6CLma6JCKfCmFxF5SJHNkUH+U1rTTgkI03PY+ags1KLGg5Gee3xr6U7O4a3dsJcu4fDuxv37TzaTwlb1xUG20BV9qscY7HcPxtprb4a3acyquihWRtQD4YmCJgzIqKkuAWmmfOgwad4YZSR/Dt7E07jIy2rYAIzyx1mQDlGx8jpodutXbmE7tzbvKLZtyrsQfvKcsEAzBYctYMxQDH4s3bhbKqzsqAgDyUEmB0FKWybfuCaHcKwXeXIiQNTrHtPma0WDwoJi6peOSmqOD4K6oWZGI30ZRHx5irnD7JzIAoUE6gsTO/PSaTRN0FeNdtmtYUYS3lATwkQZ1JOpnxDyOg6Vj1Vm1ZpnWpON2stxuWZiY5RyqvbBEeulSfIqUnRbtwJIExH5/5UewGLysCpykeJWGhHvQjAYB7lxlQFjlZ4HIKJJPoPrVwiMp8ooTMwrxjGNexCXbjZoWWY8wksZ9qEvaLqzm4gJkka6zruAaNcLa2xAuJnVxlKzEyQeXpRxeDYGMvcRJ/iIG383lRY8ep2bceaShyYLAX7aSWGYxtBqdczNIWFiRpA+JrdN2Y4dGqKOp7xvrNT3eBYO6Ap1A1Ci435GmeSYG5ghcJ++R6kg5R6DepMJgUFzVy2kiMqfGtViezuDJ1tny/eEH5bfGs7xzCW8PcBsgiQdyW+tR46VsJSdEN28plSmbXckN8NqgF/M2pCrsCxMDl1+lVP2xnYA5d+kT6+VEEuZtTetKBpsB7Abk0h+AxVLcr37QBgMGEaQPp/pWm7LcFti1+0YoC5rCWmACr0LyJJ55dhznas5i5WMts6n7x0Ee41q6nG2yFGhg3XQj0iqlxsMxOKknLg02N4yoYoqswGwQeH2A0oU3EBcYxaLxuu3xNZ+6MzQmdp5Bj86vf2fiFAHc3fLXT61Siluxks85OkiHiOMMhgFtkbAcuVKqnEHuoYvWGX1kfPalRKdcCpxt7o1K27iJBGgnQgSfhQZscrGWBUbaqevIU/FcNCaobzOTrnfw/DehN3CXlYM0uOi5tPXQUx77IJtrdhdrFp9FRnnctmEe00sHYdFK2yFHQkAe06+9VrnGiixJjpAA9+vzpiY4vobgbqAPlyAqevcpUy3isCPxOrHookDzLbmquFFuyGJLSwIJmflTmZhswC9ACSf9agxioyy4g9NifnNBzsEyueHs5DWyDbGghYCx6DU+ZpPwiSAGAUCZO7PzkdN/jVrAcdvWxkFoohGghhTbuDLDNnPULAM/P61Hjrli1qfAYwXAmCKoJMwTHXb8/nWk4H2faQqKXuTsIhfU7fOsVf7aYizCW7VtNNSwLk+7aAeQAqO92+x5EDEZAdALSoh+QmrbTdsXqjHY9yxuBs2rEYy7aQkQELCW05CdfavIMTi1W9mHhUEwFHmY23NBcNZuM3eXHl23ZjmY+rH8q5xC/dDHugSNv6A/OinJyVF4clttdjT8Zti+ouoFbSCvTzO0mgmAwLOjMz5WBIUFTHllA1P+Vd7N8Ax+KY2rNuQQZZtEWIJDNsGMjTfUaV7R2U+y/DWbRN0pcbKVuFMwAMywViZjLCzuZbaQAOOLS33HZMibtbBnhdsWcHaUILdhQAugLKvJrqsIJJJZogj40C7eWj3AuW4N5WNnu+Td8rW2IHIhJYHoretaLiuOF45B92Y25zv6SBPkSaxfaRybtqwGyvbttkY7sL04dAfO1aOJMn+AVo4QONNyVc2HexuKtYnB3jbYJce/fuZT95c157ySvnbdTPnRPD4xTcYNBfKrnSNchkj1yD/GaxHCcI1trWNtAquJdndQD4bTtFvbmqC3PTWtxirIKpc2uW86gjyOaD1GYVVu6AaVbHiH2xKn9oXraHLJS75MXtIST57x6msnwnhjKBcJCz90xmPSQOtGvtHxHfcUvsoORciAxplRFtz5iVMUOt8SQLMHKBlgb/Hl7Uh3dB+a+eS9xDEvcCpckKBpKkE7a1DhFIu28skZhPhjbqTVq1jGIFzDIDyYlGgac2Ymabi+J3kt52ZJJKjKInqYnlI5VbtO2DKSUWwX2xT/ALToZBVdREe0b0KO/wAqluY4MyyNh86jVoJ+NA3Zkd9w92ZvxcebvdA2nDNzIgeGfMxU9xBl9KG8BwffXkt/xHrG2sk9KL8TsdyzITOXT10qdrFyTohsOPDOYjnl3+Ow9aT31QgqWRJ0zMT56afSm8LbMurZfz8quWzB0UH1H6CpujThpxphfAcQtFZdmzHlE6RE8z71pLGGA8YckEaCPpWIt4goSIBneSB5+tS3iGSFd18w7iPQE/WneXaW4zyd8BfH4Zi8iT0iI57knzrK9qcRldJOvWheOxmJtsQL14gcyTQzHX7jQXcsSJ1NXLLqVAaaZZvXfFI1q7wO5aR1a4CxBMBSQZ8yAT8xQjDYor0irqgESv01oScGpTFoxJGaOf4vbXU+9cbAuxJCqRvLMF+m9AMDjzbhSWCakhY19OU+tHTaXIr59H1y+IkDQxMAfKlKLWzDiypZvuzqBaEz/EQPccxWkxPF7q5VOHEdUZtPYyBQaziE27yVJ2Hw1Ok/GrRZljW5HLxT9aTl2Wxr6fZvcp9qMRdugDX3H1pUSsXydiZ89aVJjkpGiWNSd2UcBxy3cU5zbVtdWOY+wFTYTjdpiwe4iLyYkmdNYUfnV0Ym0w0wAgknw3bgUanmIn2ph4SoIa3wxGjWe9vafFq7kcUF+pHPljzc6X8AQvDi7nKMyf8AEcEE66wqidquN2SDsq2lYc2MNJ6a6kDyq9ieNPbHiwtsRyN29/8AOqNrtkxaFw1qSf8AiX/n+8qpYJwaU6V+Cf1F6125G/8A4niAxyoWQbtqPSCxk1y7dvWbcm3lUc/CPXbU0ZPE8T3ZuHDYcKBOr3joPLvKHYjjjNbzvh8IQeR70k+3eUeTopp7beO3b4lLL4gVuMoxlguY/jJn5frTU4sBs49T9elErfFMoBXBYMT/AHH/APso52T4gMTie5u4fDhQs+FWB3A3zmh/KRXLfw/kKOScmkjA8QbPrnL+cmPTp8Kp8Pw/71V1ZiQAB1PrpXpv2qcEt2UV7CW0GaDAMa9ZJnWsJ2T4M+IvNlYhl2gSSSdIHsax5IqD+/8ATYEsU1Nx+/mb7C9mbXeWLBTKxRnuP3oYmBJiPuoI+9AkzGmtS8D+z44pw+tnDHXNBNy6ARJtJE5SI/eHTeA1SYDFHAvmLjE4kjKc0d3aWQWAI0ZzEZthGk71r7/GlvWxcRiQwDKx3X0J1DKRGh5c6kakMjCWPeuQmP2TC2e7wrLaC6xLqfMtmPiJ5k60N4Vx8rZuIiPdzXAf3bAQWkAZjAURbLljpDINc1A+I8cN+LZIe5mC6Aak6Bo5+nUGq+NxuX/syscOJDs7hgbjNtbtMQVAVcqlp1K+HrTUvAleJqOC8ZGJLKiNbu2WysrEEGRmCgrIKkEHwnTNOg0rG9pOI/tWe7bkNeuEATLKsfsyERsosribg/5oNFrTi1gu4tkWbjO6h0klBkz3rzNuSLYdfU2xQfCYRrt03LaBUb92ija1fy2v3THmEtBbXSXfmKknt9/fI2O1v3fH+DRYfiaqmVrijRQijQjLyB66bc5qj217bnDIwmHcAWwdCJ0ZiNdj4veKHcMVLQZmZoDlgWElXUrmB8vva9GHSgmI493zlmGG8RMF1JOWdASDA0ihxtSfnOiljlPaCszyXxdLgZiWbMwGpPICBvA016ml/Z4AIymNyCo8OvMAwPSjNzFNYUslvCQdyltxPqcwmouD4m5fkLZwqjcyj6nTXR9a0LoW5KMXzxt/IM8rvzluV+G3zla3btOwOpOWQJ9BlXXlQDtFehgmnhEQNANZPzracKxb96tvu7CqXOfKjjwqGZm1eAYU/EVnu0uGS9dZx4WJkxWfqY+RkotgqDyq0ZDNWq4Vh1iwyoly5cYg59VWDqSDpoo56ams/d4awPI0e4VggURXV7ihi0WyAduZJ23rPqT4BcGmafh3DJ4opyhFCkiI8UDXbQfpQni65r1xjrLH25flWh7H49sRiXZFyLat5FE5jrOpbYn0rP8AFUy3XVmghzR/pEZuLXiCbDFBoCYPIEnyiKks464WMhoG+hEHoY2ophccbKnIiuCdyXH/AKSPnR/s9iBessDbUBRostlBPMkkkmeZNNWGbhq2r33+3+y8bWigDhseApgZt5bKxC+UkRPnQ6zilYsXtuVnUpM+xO1bHhfDkByXMrkjMAp8K6+R1q+eFqV+94RukhgT0IiKTKEv0/MZqTjXBhMJxBbk27SrrzuwQo2knUk/Gu8Y7MBrQa2wZ13CgmfQRWgu8PzuWC2FjQeHLp6LAir/AA5QjqLndlW08MgT561N6t8mnHj1Vqe3zPL/AOyHQTcR0HUqakscPZjIbKv9aHkTXsXE+H4S7bI8JI8zHxmg1nhuCxOLs2LYFvQlhamdMv4mkb+9ApyclFLnw7bdws+BY2lG9/Ewr8OiASuduX69Ku4bhzqQjHXYAGSPY16h2i7AYNbTYhu+Y21JChwBsTr4K8zscZwqPK2MQCTt3yR802p7wzcdpK/f9AJRWN7x/YvXuzF7DzcZ1ZBzn7vsN6ba7vKWuC243gM6N7HY+9F8VxW1dtZO6uLm595b+rCT7CmXreHs2ZfP3nJswYE8p0IjlsKZiwqKbySUvYJnCeN8NX4hnsbh7N23nsKZMjxHMQZ1Bjy+orlYngHa4WLxb7obcjSCBodNPL4UqdPp6fm8EWZ9wpiOzdw/73Dadb4/Ka7huBMD4sRhgOQF1m+QXWrrWBJ051zuhXM/qkdWrycSvzGXjUzmO4Yrpl/abA8/GfolDsD2XRLgc4uyY5BLx/8AaKJd1S7qjyfjU5yUnFbcc/USW8RcRrRt/tCAEESLV06fKhb8HsG2EN8kgDxdy3LoMwq0LYrvdVc/x3PN7pfD+Siq/C7BAHf3RHMWP1uVa7PWsPhbxu95fc5YjukHMGfv0u7FLuqTL8XzS5S+AUXpdoIdq+LWcZaKRiOonuwBr5TtQLh+Ft4OxNsnvbw8R/hX+EE8zoSfyq73YoFjr5BganWB5TSIdQ53sl7DdhyPLK5CxOLjQnfVj1qXh/a7NbNgGMkkR/Cdfk3yNZ7iGEYjMdei7fE860XZHsbau2rju7HEWzItr4QFG5P4ieXIetPxJ7tB550qDX2fWHuYw3MobuUZtZjM37tZjXYuY/uTyrZca404U2ggJJGxnTcgBtjWLwvaI4GVtpbIcgtKmdJA8QMjc/GieA47ZxFxWcm0wYMMx8BImBm9+dNx5k4rfkVGLcdVD7vFgz3H11i1bQiCCGGUEcjcxADEf8PD9DXcLbs4TENhDclbhyCQZz6jOfNifF6+VXOKYK011QuVcQozbxIZSusiHEGNDOpoTdxs4gWsQAz21Dcs2XUAsRqw5a6iR5Gmt+JG9qRU4hdzZkuqXknMM5SWkSSVEmco9YqicNY/7vt/+65Vt2zEk7kkn3M1zLXO/P5INqD29i+hklK2RN3RXKcOsf8AMufrTsI1u2ISwqj/AJlzn708pFdAFF/Vequ9XyX0AI7uMS3auFbaoSAshmYnM2YzmJ5gVi8TiSWmtljsN3ltkGhI+hmsTiLBRiHWD/W1D5eed6sjtm3BNadJNgcC11woE6Ex5D9dquW7GezcVbcudNM0+kTA96rYTH926ZGytuW/gXm3rvHtW07FcNfHM9w5LFkjLakeJyNJaN9dWc7nQbU6EclXDkdLLCMZRcbb49RjezPaB8BfOYHKfvKsb9R9K1uBxuGvnMcGCWbMzO8sR5cloD2x4C9rEFXXK0wfrp1Ec6dwJSoE8iKry8kvWLxYoySs1/HsHh1VVt4VBOpzEnyAGUjShmGxTWwVtpbRSIICn8yTWlx3D2uorIJhZPoNzWaZoO1KydZnqtWwvqcKxSWnuiLCXWtFigVSw1MSfadB8KjR7g2uuPf/ACqzmruas35jJ4sylE4aTJAY8y0kn50+4GIVdFC7BQB8etF+HcPFwnM2RRzyz8BIovhOyQvH91ciP4h+lMjPLPZM0RWWUbXCMsuJuARIj0FN4VcaxeF9fE4BHimNY5AjpR/iPZTEWpJQso/EuooMyRvU15cLvdAzz5Z0pSboL4rtlduW2tvatFWEH7/PePFpWe/s7Df91X2uXB+dWa6TGtHj6vNeiL59S+gE8kp7ydlXHi0AMlnJA37xm+u/vWM43jbhYgkEDyj/AFrYYzGpBAyH0a2//wDO53d1fVWrBcRvSx6eWb/3Sfma72XylLVK/cHjcNG638SsHpU0ClS455JUVR6y2I196Xf00nU1yD1rylijvfGl3pNIVwir1MsXemlnNcZq4tVZB4uGuZq7pXDpV2Q7mqHG2rdsZS6q5EnST5Ax92uX8WU8Q3EnXYefxiB19KzGJvliSTvW3BtG/E9L+FdHF4nln349xa4gpRlbRlDKTHMTOu4ggHUSND0IrTcM7TWExX7XqEYHvEXL4zyE8gee/lWb4KDdLIdVGp8p/UgfCimF4UmS/ZUW9UnWf3Z3ktESek9K2Yp06Xt9hzuvUfK6V2HdpOIWXv3O6jJnJA6AxA9qq4e4I5HXQGhXaHgbWkt4hCSjqO8DOrOr8y2WND6c4qrhOJgqAJkflS5x7ovFkVUa287hlFslQNDzUDcjKdNadcwqG53uUZ9s2sxERvtED2oOnHI3XNm2HnWp/YV7gOtwFwAX6eIwoU8yTIH8QV22AJROOSS817IrP08px1xfqruylnrk00sa7r0+VYNRyzpI6UpFIz0HwrmvlU1FDswqHF4S3cEOPcbj0qST5UlWr1tFmOu8GK4gWSfDcgz1RRmK+Wo+Qrc4DiZtm3l0C6QOgAgegjbyqpiMPnEHSNQenp8NaFYgsjQfaur0/U6lpfI2EvE9C7XYM43B9/aAN/Dr4urW/wBV39JrzjDYoRr97mByr0H7NOJi3cLOxMjLlOwBMn40K+0fsOMNe720CLTy1uNhpJQ8hE6Dp6Gm9RC1rHwy6H6gn2d7SIqQ5yhRqTtHn5UEuYxb5e8sd2XIXrvzHKsJf4pdvnuFGUT4upjqdgP6NekfZrhUdgHA7hARbn/eXNi/8ijQdSSaDH0inzyX1GbylRQMMefxrhop2s4L+z3iqzlOq/pQKT0+U1zckJY5uDMTVBvh9xshiIHMmB8Y1ox2f44UJDMpn+GswOFYi6gVRE/xQg+dHuG/ZfcRe9v4yzZA18JzaeZOVR866PTR4aW56LHDB+UWuVN/f3sekcExykaVJxTszZxSktbXNyYaH5VmeF4zD2FUDF2L5/uXFn5E1tcPxazAhhqOtdScbXBxZV2MPY+yZjOe+E18IC5tP7x019KwnbDhdzBEpdGnJ1O46wa9n4h2qsoCDdRT0Jgn0HOvP+1vGrOLQ2rtoXF5MZBB6rGtB0+DHilraFvFqWx4Zj8WS2mo/ryFUXeeUelEONcPNm4VnTkddRVXB4U3HCjnWjNO97BrSXOBcIa8+3hFKtrwzArZQACKVefydY9Xm8AXYRuDX4000qVc5k7kTmkK7Sq3wERinkUqVV3KYzEbf10rqbUqVMQRX4if3Te35Vm7m1KlWrH6C++57X8P/wAOHsf/AKZuvsowyMb5ZVYqCQSASDl3E7V3twIFhBohJYqNiY3I2J86VKnz9E8t1P8Adn7QPbQZSIEGZHXTnXn1vRzHU1ylQ9L+oz4vSCTMc2/L9KN4O6cqCTGZzE8w+UH1CgD0AFdpVo/Qd/8AD/8ALx+80IrhNKlXFlycTrP8if8A2f7kZNSDYUqVRGQjY612frXaVEGx9qoeKoO72G4+tcpU3F6aKXJFwJyLggnevTOPNmwGIza5XskTrH3Rp00rlKux/wAUhz4PEO0ohwBoGYAxz9eteocGWCANIMCOQAEAeVKlRdN6CBiEu3o0ten5Vk8APEaVKud1v+R8CR9NBG25IkkzI+tbPAuTbEk0qVbei9KR0er9FD7fDrRBc20LDZion4xNZ7tZeZbUqSp8jHPyrtKuk+Dnozrt4rZ5nc9dOfWpMNreE0qVJ/UzU/7SBfbVAcJcJAJVhln8OvLpWQ7ILLn2pUqDL/afsZhycG1A0pUqVeZQiXJ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0" y="-1181100"/>
            <a:ext cx="47244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7839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u="sng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However…</a:t>
            </a:r>
            <a:endParaRPr lang="en-IE" b="1" u="sng" dirty="0">
              <a:ln>
                <a:solidFill>
                  <a:schemeClr val="bg1"/>
                </a:solidFill>
              </a:ln>
              <a:solidFill>
                <a:srgbClr val="00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328592"/>
          </a:xfrm>
        </p:spPr>
        <p:txBody>
          <a:bodyPr/>
          <a:lstStyle/>
          <a:p>
            <a:r>
              <a:rPr lang="en-IE" dirty="0" smtClean="0"/>
              <a:t>As the play progresses; Othello is manipulated by the vindictive Iago and his devilish plot…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0095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u="sng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Falls to corruption</a:t>
            </a:r>
            <a:endParaRPr lang="en-IE" b="1" u="sng" dirty="0">
              <a:ln>
                <a:solidFill>
                  <a:schemeClr val="bg1"/>
                </a:solidFill>
              </a:ln>
              <a:solidFill>
                <a:srgbClr val="00FF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41" b="96569" l="0" r="991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518" y="3645024"/>
            <a:ext cx="4134971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328592"/>
          </a:xfrm>
        </p:spPr>
        <p:txBody>
          <a:bodyPr/>
          <a:lstStyle/>
          <a:p>
            <a:r>
              <a:rPr lang="en-IE" dirty="0" smtClean="0"/>
              <a:t>Othello slowly slips into a very </a:t>
            </a:r>
            <a:r>
              <a:rPr lang="en-IE" b="1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similar character profile to Iago</a:t>
            </a:r>
            <a:r>
              <a:rPr lang="en-IE" dirty="0" smtClean="0"/>
              <a:t> as his </a:t>
            </a:r>
            <a:r>
              <a:rPr lang="en-IE" b="1" u="sng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good nature is corrupted</a:t>
            </a:r>
            <a:r>
              <a:rPr lang="en-IE" dirty="0" smtClean="0"/>
              <a:t>.</a:t>
            </a:r>
          </a:p>
          <a:p>
            <a:endParaRPr lang="en-IE" dirty="0"/>
          </a:p>
          <a:p>
            <a:r>
              <a:rPr lang="en-IE" dirty="0" smtClean="0">
                <a:ln>
                  <a:solidFill>
                    <a:sysClr val="windowText" lastClr="000000"/>
                  </a:solidFill>
                </a:ln>
              </a:rPr>
              <a:t>This begins quite innocently as he commissions </a:t>
            </a:r>
            <a:r>
              <a:rPr lang="en-IE" u="sng" dirty="0" smtClean="0">
                <a:ln>
                  <a:solidFill>
                    <a:sysClr val="windowText" lastClr="000000"/>
                  </a:solidFill>
                </a:ln>
              </a:rPr>
              <a:t>Emilia to spy </a:t>
            </a:r>
            <a:r>
              <a:rPr lang="en-IE" dirty="0" smtClean="0">
                <a:ln>
                  <a:solidFill>
                    <a:sysClr val="windowText" lastClr="000000"/>
                  </a:solidFill>
                </a:ln>
              </a:rPr>
              <a:t>on Desdemona:</a:t>
            </a:r>
          </a:p>
          <a:p>
            <a:pPr marL="0" indent="0">
              <a:buNone/>
            </a:pPr>
            <a:r>
              <a:rPr lang="en-IE" b="1" i="1" dirty="0"/>
              <a:t>	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‘Set on thy wife to observe’.</a:t>
            </a:r>
          </a:p>
          <a:p>
            <a:pPr marL="0" indent="0">
              <a:buNone/>
            </a:pPr>
            <a:endParaRPr lang="en-IE" b="1" i="1" dirty="0"/>
          </a:p>
          <a:p>
            <a:r>
              <a:rPr lang="en-IE" dirty="0" smtClean="0">
                <a:ln>
                  <a:solidFill>
                    <a:sysClr val="windowText" lastClr="000000"/>
                  </a:solidFill>
                </a:ln>
              </a:rPr>
              <a:t>However, we learn how </a:t>
            </a:r>
            <a:r>
              <a:rPr lang="en-IE" u="sng" dirty="0" smtClean="0">
                <a:ln>
                  <a:solidFill>
                    <a:sysClr val="windowText" lastClr="000000"/>
                  </a:solidFill>
                </a:ln>
              </a:rPr>
              <a:t>easily he is deceived</a:t>
            </a:r>
            <a:r>
              <a:rPr lang="en-IE" dirty="0" smtClean="0">
                <a:ln>
                  <a:solidFill>
                    <a:sysClr val="windowText" lastClr="000000"/>
                  </a:solidFill>
                </a:ln>
              </a:rPr>
              <a:t> by his immediate question as to 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‘Why did I marry?’</a:t>
            </a:r>
            <a:endParaRPr lang="en-IE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AutoShape 2" descr="data:image/jpeg;base64,/9j/4AAQSkZJRgABAQAAAQABAAD/2wCEAAkGBxAPDxQSERQVFhAUFhQZFxIWFhUXFxoYGRQYFhYVGRYaHCggGBolHBUYIjIhJSwsLi4uFx8zODMtNyotLisBCgoKDQwNGg8QGjcmHyU1NDc4NzIxKzc0Nzc3MzcvNzQ3NjQ0KzQ0LDc3NzUzNDQrKyw0NjA0NzQrLjg0NzgyK//AABEIAMwA9gMBIgACEQEDEQH/xAAcAAEAAgMBAQEAAAAAAAAAAAAABgcDBQgEAQL/xABHEAABAwMBBAYFBwkHBQEAAAABAAIDBAUREgYHITETQVFhcYEiMkKRoRQjUmKCkqIVMzQ1cnSxs8EIQ3ODssLwFyQlJtEW/8QAGQEBAAMBAQAAAAAAAAAAAAAAAAIDBAYF/8QAHxEBAAMAAQUBAQAAAAAAAAAAAAECAwQREhMxUWEF/9oADAMBAAIRAxEAPwC8UREBERARfAV9QEREBERAREQEREBERAREQEREBERAREQEREBERAREQEREBERBqtp7/DbaSSqnPoRj1R6znHg1je8lVJUUE11iFdfamSno5T/21vgzqcPWadOCXHAzkgnHHLRhbXbdwut/gtzsGjo2dPUN6nPI4Nd1Yw5g8HuWKqnNbI6rd6rhphHU2EH0cDqLvXPiB1BWZZzpboxc7m14mXfPufSJbSbLR0NIblY6uoEUbwyeMucyRhyNJOA04GpvBwPBwOcLU2nfHeacYdKyYDqmjB/EzS4+ZU+s0Qd+UIHfm5qJ+od7C4A+OJOf1QqBUb17bTC7jbefGun1fFm3+xu4VVI8HrdA4O5DJOh+Me9Te0b1LNU8BUtjd9GYOj/E4afiuZtkqw09wpZWnBZPEc92sA/AldTXbZi3VeflFLC8/S0AO++3B+KivSGmqY5W6o3Ne0+01wcPeFmVWz7oqJr+kop6qkkxzjky34+l+LHcvjbTtRRfmK2CsYPYqG6Xe/mfvoLTRVc3ePdKQf8AkrTK0D1pac6295xkgD7a29n3t2apwOnMLj7MzSzHcX8WfFBOkXnoq6GduqGRkjfpMc1w94K9CAiIgIiICIiAiIgIiICIiAiIgIiICIiAiIgoW2VRe+91OSJJqg07XDqBkMYI8A8HyCkUkrWxho4ADAHd2KHUJMLbrEeDoa7pSPqCYEu8NLSfJbCsuGG8AXOJw1g5uceTR/zvWzi2isTLm/7mF9tM6x+vXS1ghp7lU54MgEQ/b0ueR59LGPcqKVnbw7gKWhioA4GaQ9JORy9YuPkX8u5irFZb27rTL3uPl4cq5/Ie6xx66qBv0pYh73gLrjplzBu2oenutOMZax3SO7gwFw+IA810e2ZRXNo2ZZGzLVtmWRsyDaNmWuulhoaz9IpoZD2uY3V5O5j3r62ZZGzIIbWbobaX9JSyVFLKM4dDLw4/tAu9zgsbdntpKP8ARbjHUxj+7qW4Pd6RBJ4fWHgp02ZZGzIK+m3kXW3NDrtbdMWoAzwPBZxPDhlw5fWCtVjgRkcQeR7lAN7UAmslW3ra1jx4ska4/AH3rR7Nb4qaGmp466Cphd0UYE5j1RyaWAF7eRwSOoHxQW4ijlm26tdZjoKuIuPsOd0b/uPwetSIFB9REQEREBERAREQEREBERAREQEREFO7y7BUUFebrTRGWmmYG1cTRkjAA6THYQB4EHPrKDP2yt9M3XSQudOQQ3UDhgPVkk4Hc1dNrS3bZK3Vn6RSwvP0ixod98Yd8UOjj+4VslRK6WV2qR5yT/zqHJeZdJXbcZa5TmF88B7GuD2e54LvxKF3DcVXQuDqeaCdoIOiQOjJxxwRxGPtBB83P2UwxPq3jDpRpjzz6MHJd9oj8PerJbMoM+6XeiaBWWyQNaMaqf02gAdjS4AAd6/dBvBoJCA6R0TvoyNIx3FwyB70E6bMsjZlpKO5RTDMUjHjta4O/gvW2ZBtGzLI2ZatsyyNmQbRsyytmWrbMsjZkGr3mVoZZ6snrjDfN72tH8Vuth2htpo4pGggU8OWuAIyWAkEHxVf706k1ApbdGfnKmVpd3RtPre/j9gqwYJw1oa31WgADuAwEHmuu76z1WddJG1x9qLMR8fQwD5haFu62Sl/VlzqqfHEMeQ9nafRbpHvB81L2VSzNqkEM+UbWUWMspa+Mcy3DJMdvNgz5HwWRu90U5DblQVVKc416dcefE6SfLKmratZPlIcMHBB5g8R7kGss28O01mBFVx6j7EhMTs+DwM+SkzHBwBBBB5EcQobddibTV5MtJFqPN7B0bvHLMZPio7/ANK205LrbcKulJOdOvWzPg3STw7coLWRVX/7ZRD0H0tewdTgGSEe9gzjvPmsn/VmWl4XK21VP2yMGtnvOke4lBaCKKWHeNaa5zWQ1LelcQBHIHRuJPIDUAHHwJUrQEREBERAREQEREBERAREQFrLrs9RVYxUU8Mve+NpPiHYyD4LZogrm6bmLVK7XD01NIOIMMnDPg8HHkQtNPu2vNN+h3BsrRyjqGkHw1el/RW+iCjpqm/UmflVuMjR/eUztWR26Wlx/h4LFS7xKInTL0kD84LZI3cPHTnHmr2XiuVppqlumohilb2SMa8fiBQVzQXiCcZilY/9lwJ93Nemqr2QxukkdpYwEuceoBeq8bnrPUcWxPgfw9KB5bjH1Xam/BaKfczI57I3XCaSi1tMkDwdRA44D9WOzq4c0EHt9yq3VjrtLQ1EtO8OZA9jSRGwEtJ5HqyM8B6Tu1Seg3j0EhAdI6Jx9mRjhg9hcMtHmVdFJTMhjbHG0MjY0NaxowA0DAAHZhc7beVNNW7QVXSujEcLWwtDiBqc3GrzDi9BY9Fd4phmKRjx2tcHfwXsbVKkq/ZymiAmEpiA5Pa/hnu68+C/VruFwaM0tb0zB7MmTjsBDskfBBeLapZm1SqfZ/a66TQum+QuqIWPLHSU4dwcACRp9LJw4HIwOK2dLvGoydMvSQPzgtkjdw8dOceaCym1SzNqlE6C+QTjMUrH/suB+C2DapBImVayiq4Y6uxR1tUszKpBF98Fmpxb3VkMUcdVTyQvErGta8/ONZgkDJ4uB8l6KLfA+OKOSut1TFG9rHCeMa43NcAWuBOngQc8yV4d7NzDbVJF7c74mNHWSJGyH4M+KnOz0vyejggJz0UMUZz9Rgb/AEQYrRvOs1UcMqmMd9GUOiPHkMvAB8iVLIJ2SNDmOa5p5OaQR7wojc9nLXWZM9JA5x9sMDX/AH24Kjcm6iiY4voamrpHnH5uTLeHLscfvILWRU3cK+9WOSlM9cyro5aiKJ2uP5xoJy45550h3HUeSuRAREQEREBERAREQEREBERAREQEREBUd/aLgpoY6fo4Im1E0j3PmbG0PLWNAwXAZIJeDx7FYu9atlp7NVSwvdHK1sel7CWuGZmA4I5cCR5qmH7LVVzgglqrlJJljXtbIx0mjW0EgEyeHuQandNszHcKwmYaoogDoPJznZAz2jgTjwUg3h7NmiuVOLcxrZakOi6IaWsLuAGBwDc6h1gZaD2rx7M1bdnq2SOd5MErWFk4Y7GW59kZI5kdfIdqzVlVPfbgJ6eV1PDTD5uo0nV0hOctGQc8vADvQXBuq2efbbVFBK3ROS98rctPpOceZaSD6IaM9ykVxtNNUt01EMUreyRjXj8QVWbpa6t/K9ZS1NXLUsihaWmRziMlzDkNLjg4dhXAgr+77nrPUcWRvgfww6B5bjH1Xam/BaKo3V3Gn40NycW9UdQ0kfe4j8IVuogo+eDaOjJ6aiZURj+8p3DJ7fRyT+ELyR7wYGO0VMc9PIObZI3f04/BX2vPWUUU7SyaNkjDza9rXD3EIOdnxXW6VEdxhonzUUDiIWFzW5I9vSTqcc4OQCPRA6it0N4QhdprKeopn/XYcfwBPuV508DI2NYxrWsaAGtaAGgDgAAOAHck8DJG6Xta5p6nAEe4oKptu2lHPjo52EnqJ0u+67BW9iunevddt2dnqs66SNhPtRZiPjhmB8FFqjcx0XGguFTCRya/D2+GG6eHkUGr3j1PyyW30TOMstXG/A6mty0u8PTJ+yVdir/YTdyaKoNbWTfKa7Bax+MMjaRg6QfaIJGeGASMcSTYCAiIgIiICIiAiIgIiICIiAiIgIiIIrvRt81VZ6qGBhfK9selgxk4mY48+4E+SoGyXyudTgQ0+uOFoYXh3D0Wjr8MFXVvk2jdR2/oIc/K6w9DGB6wB/OOHZwOkHteFWd4oHU1LTWqm41VUQw47CfnHnsBPDwB7EGgbtLU1ML3/JWyQx8XkkOaMDPEEdiz0G0ta+EyQ0oMLMgljuAwASMAdhC9Fhoegt92izq6J0zNXLOhhbnHVnC+7Hwvt8lKJDmmuMIcxx9UShzmlnwA+21BLtxkFTNXVNfJEWwTw6WyZBaXNexpaDzz6J6ldapndfXfku6zWx/CnqiZqY9WvHpM7stYR/ljtVzICIiAiIgIiICIiAiIgIiICIiAiIgIiICIiAiIgIiIC+Er6oFvh2ifSUHQQZNXWO6GJrfWw7g9w48OB0g9rwghkNYLxeJ7g4j5FRAxU59kkAl0nPvLs9jmdi2W6W3m4V1Rd5W/NtJhpQRyaB6TxnuOM9r3habaSgdR0NJZaXBq6shryOHok5lkPY0kEfstd2K59n7RHQ0sVNF+biYGg9Zxzce8nJPigoe3MzSX09k1V/B6lLdlzctkqVsY/wC5hj6WEj1tTXOy0H6zcjx0nqUes7M0F/PZNV/6Xq090/6jov8AC/3uQVPXSvuVqhuFOcV1G4PJbzDmYMg8CMPA8ldmyF+ZcqGGqZj5xo1N+i8cHs8nAqsqykFmv7o8YoLn6TM+qyfJy3uy448JG9i9G76f8j3ie1v4U1WTPSnqDsHUzu9FhH+W3tQW8iIgIiICIiAiIgIiICIiAiIgIiICIiAiIgIiICIiD5lU9ZZm3i9VFzkI+QUAMVO4n0S4Al8nPHIudn6zOxSrfJfH0VomdG4NlmLYmnOD6fr6ce1oDvDmqoodo/lFqgsVHBJDWTSNjmc48C0nXJJngeOOII4NBHFBON1lKblX1N6madGXQ0jXD1WDg5w78HGR1ukVrrw2O1RUVNFTxDEcTA0d+Bxce8nJPeV7kFEWBmbbtCeyar/0vVlbp/1HRf4X+9ypN21xoGXmidTvc6pnqAZNWkR6i5g1N0nPPPMK7t1TC2yUQIIPRA4IxwLiQfAgg+aDHvS2XNztz2R/pMREsLuvW3m0H6zcjxIPUq8uUz7xZIbhBwuNA7U7T62qPSZBjsLdMgHdjtV5KmL3XN2ZvM0ro3OttexzyxgHoztyS1oJwOJ90o+igs7ZC/MuVDDVMx840amj2Xjg9nk7K3KpLcVei2urKQM6GCXNRDA8+k3LgMN4DUNBb2eoFdqAiIgIiICIiAiIgIiICIiAiIgIiICIiAiIgIiim8zaj8l22SZp+ff83CO2R3I/ZGXeSCqd5t+bcLo/0s0Ntac/RfPnBx2nUA37B7VL9yGy4ZTuuNQxpqqpxdG4gFzIsEN0k8W6snlzbpVd2nZl1RU0toBOpxFRXPB4gcywnPMDA8XNPauk4ImsaGNADWgBrRyAAwAO7CD9oiIOWNtY8115PZOP5pXROwP6ooP3Sm/ktXP+1keam+nsmZ8ZyugNgf1RQfulN/Jag3y0e2OzcNzo5KeVrSXA9G8gExvx6L2nmDnnjmMjrW8RBy1SVVRSmOqDcV9ql6OZh5uiyWcT2cXNPcSV0zaLjHV08dREcxysa9p7iM4PYRyI7lUm9i0toLjFcdOaSqHQVbccMkYDz4tx5x969u5y5Oo6ios8zs9GTLTPPtRO4kD3h3m/sQW0iIgIiICIiAiIgIiICIiAiIgIiICIiAiIgKj9rryyvu01RIc22ztPD2ZKgnAaO0l+B/l962m32+anp+mpqJrpZwHM6cECNj+Iy3mXlp8B3qD7KU8V0jobTTa+iL3VNwlI0kuBxozni0ABoPa9p5goLM3LWN7KaS41AzVV7teeyLOWAdgPreGnsVkL8xRhrQ1oAa0AADgABwAC/SAiIg5r2kjzLtEeyaL41BV7bA/qig/dKb+S1Une2Z//AE57Jaf41TldmwP6ooP3Sm/ktQb5ERBqdqrFHcaOalk9WVuA76LhxY8d4cAVQEU1RHA2pAxc7JKI5W8cvp9WkZ4ZLQS5p+qSetdKqo95lGLZc4Lpp1UlQPk9bGBkFrmlocRjj6PxjaOtBZ9lucdZTRVERzHKxr2+Y5HvB4HvC9q503d70obT0tI5kstD0z3QyZAkYwnkYzwOeDsAjBLueVf9oukNZAyeB4fDIMtcP4EHiCORB4hB7EREBERAREQEREBERAREQEREBERAWn2xfM23VZpw4ziCXow0Eu1aDjSBxJ7gtwiDiV9vnbzikHixw/orD3ExVUd5jLY5BE+OVsri1waG6C5pJ5eu1g810sWg8wgGEH1ERAWm2v2hjtlFLVSgkRgYYOBc5xw1o7Mk8+oZK3Khm9fZSe70Agp3tZI2VkmH5DXANc0tJAOPWzyPq+aDmu47U1U0lY7UGNrnh08bQNLsPL2jjkgAnqK6O3ObRR11pha0aX0rWQPbnPqMaGvHc5uD45HUqafuWvQdgRxEfSEzMfHj8Fa25zYWrs7ag1L4yZjHpjjJcG6A7JLiBxOrGB9HmgshERAVVf2h21DrfCyJj3RmbMmgE8mHQHY6sn3gK1UQcSfIZs46N+f2Xf8AxdB/2eI6hlBOyVj2xiYGPWCObBr056uA8yVa2gdgX6QEREBERAREQEREBERAREQEREBERAREQEREBERAREQEREBERAREQEREBERAREQEREBERB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0" y="-1516063"/>
            <a:ext cx="381000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3031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deviantart.com/download/115533211/The_Serpent_Under__t_by_fearnandfi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1" b="89981" l="9946" r="93370">
                        <a14:foregroundMark x1="67838" y1="34214" x2="70411" y2="36505"/>
                        <a14:foregroundMark x1="72687" y1="41825" x2="77882" y2="44583"/>
                        <a14:foregroundMark x1="68184" y1="64117" x2="68481" y2="68155"/>
                        <a14:foregroundMark x1="84958" y1="69942" x2="90153" y2="727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-99392"/>
            <a:ext cx="5400600" cy="688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r>
              <a:rPr lang="en-IE" dirty="0" smtClean="0">
                <a:ln>
                  <a:solidFill>
                    <a:sysClr val="windowText" lastClr="000000"/>
                  </a:solidFill>
                </a:ln>
              </a:rPr>
              <a:t>Instead of following discussing his doubts and fears with Desdemona; he proceeds to </a:t>
            </a:r>
            <a:r>
              <a:rPr lang="en-IE" u="sng" dirty="0" smtClean="0">
                <a:ln>
                  <a:solidFill>
                    <a:sysClr val="windowText" lastClr="000000"/>
                  </a:solidFill>
                </a:ln>
              </a:rPr>
              <a:t>commission Iago to spy</a:t>
            </a:r>
            <a:r>
              <a:rPr lang="en-IE" dirty="0" smtClean="0">
                <a:ln>
                  <a:solidFill>
                    <a:sysClr val="windowText" lastClr="000000"/>
                  </a:solidFill>
                </a:ln>
              </a:rPr>
              <a:t>: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	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‘Villain, be sure thou prove my love a whore’.</a:t>
            </a:r>
          </a:p>
          <a:p>
            <a:pPr marL="0" indent="0">
              <a:buNone/>
            </a:pPr>
            <a:endParaRPr lang="en-IE" b="1" i="1" dirty="0"/>
          </a:p>
          <a:p>
            <a:r>
              <a:rPr lang="en-IE" u="sng" dirty="0" smtClean="0">
                <a:ln>
                  <a:solidFill>
                    <a:sysClr val="windowText" lastClr="000000"/>
                  </a:solidFill>
                </a:ln>
              </a:rPr>
              <a:t>He himself spies </a:t>
            </a:r>
            <a:r>
              <a:rPr lang="en-IE" dirty="0" smtClean="0">
                <a:ln>
                  <a:solidFill>
                    <a:sysClr val="windowText" lastClr="000000"/>
                  </a:solidFill>
                </a:ln>
              </a:rPr>
              <a:t>on the discussion between Iago and Cassio.</a:t>
            </a:r>
          </a:p>
          <a:p>
            <a:endParaRPr lang="en-IE" dirty="0"/>
          </a:p>
          <a:p>
            <a:r>
              <a:rPr lang="en-IE" dirty="0" smtClean="0"/>
              <a:t>This is a man who has fallen from pride and confidence to </a:t>
            </a:r>
            <a:r>
              <a:rPr lang="en-IE" b="1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suspicion</a:t>
            </a:r>
            <a:r>
              <a:rPr lang="en-IE" dirty="0" smtClean="0">
                <a:ln>
                  <a:solidFill>
                    <a:schemeClr val="bg1"/>
                  </a:solidFill>
                </a:ln>
              </a:rPr>
              <a:t> </a:t>
            </a:r>
            <a:r>
              <a:rPr lang="en-IE" dirty="0" smtClean="0"/>
              <a:t>and </a:t>
            </a:r>
            <a:r>
              <a:rPr lang="en-IE" b="1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underhand tactics of deceit</a:t>
            </a:r>
            <a:r>
              <a:rPr lang="en-IE" dirty="0" smtClean="0"/>
              <a:t>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999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u="sng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Corrupt/Perverse mind</a:t>
            </a:r>
            <a:endParaRPr lang="en-IE" b="1" u="sng" dirty="0">
              <a:ln>
                <a:solidFill>
                  <a:schemeClr val="bg1"/>
                </a:solidFill>
              </a:ln>
              <a:solidFill>
                <a:srgbClr val="00FF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93892"/>
            <a:ext cx="4664546" cy="5330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328592"/>
          </a:xfrm>
        </p:spPr>
        <p:txBody>
          <a:bodyPr>
            <a:normAutofit fontScale="92500" lnSpcReduction="10000"/>
          </a:bodyPr>
          <a:lstStyle/>
          <a:p>
            <a:r>
              <a:rPr lang="en-IE" dirty="0" smtClean="0"/>
              <a:t>Othello reminds the audience of Iago in relation to his </a:t>
            </a:r>
            <a:r>
              <a:rPr lang="en-IE" b="1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perverse mind</a:t>
            </a:r>
            <a:r>
              <a:rPr lang="en-IE" dirty="0" smtClean="0"/>
              <a:t>.</a:t>
            </a:r>
          </a:p>
          <a:p>
            <a:endParaRPr lang="en-IE" dirty="0"/>
          </a:p>
          <a:p>
            <a:r>
              <a:rPr lang="en-IE" b="1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Just as Iago falsely believes Emilia had sexual encounters with both Othello and Cassio; Othello grafts his own sordid meanings onto Cassio’s gestures:</a:t>
            </a:r>
          </a:p>
          <a:p>
            <a:pPr marL="0" indent="0">
              <a:buNone/>
            </a:pPr>
            <a:r>
              <a:rPr lang="en-IE" b="1" i="1" dirty="0" smtClean="0"/>
              <a:t>	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</a:t>
            </a:r>
            <a:r>
              <a:rPr lang="en-IE" b="1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His gesture imports it’.</a:t>
            </a:r>
          </a:p>
          <a:p>
            <a:pPr marL="0" indent="0">
              <a:buNone/>
            </a:pPr>
            <a:endParaRPr lang="en-IE" b="1" i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IE" b="1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	‘Now he tells how she </a:t>
            </a:r>
            <a:r>
              <a:rPr lang="en-IE" b="1" i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pluck’d</a:t>
            </a:r>
            <a:r>
              <a:rPr lang="en-IE" b="1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him to my 	chamber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’.</a:t>
            </a:r>
            <a:endParaRPr lang="en-IE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82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" y="0"/>
            <a:ext cx="9136329" cy="70982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90000" dist="50800" dir="5400000" sy="-100000" algn="bl" rotWithShape="0"/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u="sng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Subterfuge and Crime</a:t>
            </a:r>
            <a:endParaRPr lang="en-IE" b="1" u="sng" dirty="0">
              <a:ln>
                <a:solidFill>
                  <a:schemeClr val="bg1"/>
                </a:solidFill>
              </a:ln>
              <a:solidFill>
                <a:srgbClr val="00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</p:spPr>
        <p:txBody>
          <a:bodyPr/>
          <a:lstStyle/>
          <a:p>
            <a:r>
              <a:rPr lang="en-IE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The nadir of Othello’s fall from a proud public hero to a common murderer is when he plots to </a:t>
            </a:r>
            <a:r>
              <a:rPr lang="en-IE" u="sng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commit double murder with Iago</a:t>
            </a:r>
            <a:r>
              <a:rPr lang="en-IE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.</a:t>
            </a:r>
          </a:p>
          <a:p>
            <a:endParaRPr lang="en-IE" b="1" i="1" dirty="0"/>
          </a:p>
          <a:p>
            <a:pPr marL="0" indent="0">
              <a:buNone/>
            </a:pPr>
            <a:r>
              <a:rPr lang="en-IE" b="1" i="1" dirty="0"/>
              <a:t>	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‘Within these three days, let me hear thee 	say that Cassio’s not alive’.</a:t>
            </a:r>
          </a:p>
          <a:p>
            <a:pPr marL="0" indent="0">
              <a:buNone/>
            </a:pPr>
            <a:endParaRPr lang="en-IE" b="1" i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	‘I will chop her into messes!’</a:t>
            </a:r>
            <a:endParaRPr lang="en-IE" b="1" i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40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3.gstatic.com/images?q=tbn:ANd9GcSHpYGh_HPoLySY7Y1-ChcWcKwKalwkflHAjjjev0mC712y1Ew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32" l="0" r="994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736"/>
            <a:ext cx="5544616" cy="554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u="sng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Embraces the dark side</a:t>
            </a:r>
            <a:endParaRPr lang="en-IE" b="1" u="sng" dirty="0">
              <a:ln>
                <a:solidFill>
                  <a:schemeClr val="bg1"/>
                </a:solidFill>
              </a:ln>
              <a:solidFill>
                <a:srgbClr val="00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141168"/>
          </a:xfrm>
        </p:spPr>
        <p:txBody>
          <a:bodyPr>
            <a:normAutofit/>
          </a:bodyPr>
          <a:lstStyle/>
          <a:p>
            <a:r>
              <a:rPr lang="en-IE" dirty="0" smtClean="0"/>
              <a:t>As our hero falls in our opinion; he </a:t>
            </a:r>
            <a:r>
              <a:rPr lang="en-IE" b="1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commits to the dark side</a:t>
            </a:r>
            <a:r>
              <a:rPr lang="en-IE" dirty="0" smtClean="0"/>
              <a:t> quite openly as he prays with Iago for </a:t>
            </a:r>
            <a:r>
              <a:rPr lang="en-IE" u="sng" dirty="0" smtClean="0"/>
              <a:t>evil to empower him</a:t>
            </a:r>
            <a:r>
              <a:rPr lang="en-IE" dirty="0" smtClean="0"/>
              <a:t> to commit bloody revenge.</a:t>
            </a:r>
            <a:endParaRPr lang="en-IE" dirty="0"/>
          </a:p>
          <a:p>
            <a:endParaRPr lang="en-IE" b="1" i="1" dirty="0" smtClean="0"/>
          </a:p>
          <a:p>
            <a:pPr marL="0" indent="0">
              <a:buNone/>
            </a:pPr>
            <a:r>
              <a:rPr lang="en-IE" b="1" i="1" dirty="0" smtClean="0"/>
              <a:t>	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‘Arise, black vengeance, from thy hollow 	cell’.</a:t>
            </a:r>
            <a:endParaRPr lang="en-IE" b="1" i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20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r>
              <a:rPr lang="en-IE" dirty="0" smtClean="0"/>
              <a:t>His previous mannerly demeanour and impeccable use of language is also rife with </a:t>
            </a:r>
            <a:r>
              <a:rPr lang="en-IE" b="1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satanic references and symbolism</a:t>
            </a:r>
            <a:r>
              <a:rPr lang="en-IE" dirty="0" smtClean="0"/>
              <a:t>: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	</a:t>
            </a:r>
            <a:r>
              <a:rPr lang="en-IE" b="1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‘It’s hypocrisy against the devil’</a:t>
            </a:r>
          </a:p>
          <a:p>
            <a:pPr marL="0" indent="0">
              <a:buNone/>
            </a:pPr>
            <a:endParaRPr lang="en-IE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IE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	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‘I will withdraw to furnish me with some swift 	means of death for the fair devil’.</a:t>
            </a:r>
            <a:endParaRPr lang="en-IE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" name="AutoShape 2" descr="data:image/jpeg;base64,/9j/4AAQSkZJRgABAQAAAQABAAD/2wCEAAkGBxQTEhQTEhQWFRUXGBoYGRgYGBcaFxgaFxcXHBccHhwcHCggGhwlHxkYIjEkJSkrLi4xHB8zODMsNygtLisBCgoKDg0OGxAQGywkICUsLCwtLDAsLCwsLjQsLCwsLCwtNCwsNCwsLCwsLCwsLCwsLCwsLy8sLywsLCwsLCwsLP/AABEIAMkA+wMBIgACEQEDEQH/xAAcAAEAAgMBAQEAAAAAAAAAAAAABQYDBAcCAQj/xAA9EAABAwIEAwUGBAUDBQEAAAABAAIRAyEEBRIxBkFREyJhcYEHMkKRobEUI8HRUmJy4fAzU5IVFiSC8UP/xAAZAQADAQEBAAAAAAAAAAAAAAAAAQMCBAX/xAAwEQACAgEDAgQFAgcBAAAAAAAAAQIRAxIhMQRBEyJh8FFxgZHBsdEUI0JSoeHxMv/aAAwDAQACEQMRAD8A4aiIgAiIgAiIgD61pJgKQflRazXUOkcrbqw8D5NTfqr1h+XTbrd+g9VXc8zR2IquebNnutGzW8gFm7dHR4cYQ1S5fBoFfERaOcIi9MYTsJQB5RbdLAOO9vqthuCYPecPU/ssuSKxwTZGIpTXRb4+QT8ZSHwE+oH6JavQ34Ee8kvfoRaKUGNpf7ZHqP2Q1qJ6jzARqfwDwY9pr38yLRShw1J3uuH2WGplxGx/zzT1Iy8ElxuaKLJUoubuFjWiTTXIWxhsKX2aQXfw81rr0x5BBFiEAqvc+1aZaSHCCORXhXQ4JmNwJrNEYihapHxtPuu81TCEk7KZMemmuHwfEREyQREQAREQAREQAREQAREQB0/2fUWV8JUwxdpdVsPMSqPn3DeIwlQsq03Do6DpcOoKycM50cPUBmBIM9D+y7tgs1w+Ow/f0g9Dy9VK3FnoxjHPBLuj86UsM9xhrXE+AKznKK/+zU/4O/ZdQzSkcLVJoEObvETHrCsHD/GFB8NrDvbbbFPWL+Djw2cRZgdP+pY9DZenYprbC/lsv0rjskw2IZD6THgjeBz8f2XMeL/ZOWg1MGZG/Znf0KLvkJYnFfy/9nLqmLcecDoFhJWTE4d1NxY9pa4WIIgrEto4ZOTe4RETMhERABZWYhw2JWJTHDvDdfGP0UWE9XH3R5lJ0bgpN1E1qeNHxD9l6fhQ+7d/Bdm4a9leGogOxH5z/H3AfL91O5kMFhWwWU2291oEj6fdTcvgd8MLkqmfnCrh3N3aR6FeGMJsASfASun5hjm4qpFNgDSfn4K28P5BhcM0Va2kOtG1j9Lp6zH8Gm9nsUr2e5JWpUsVVrNLKb6DoDrao5x6rneJ9939R+66px9xg0hzGGxGkeUz8tlydzpJPVON8mOp0xjGC7HxERbOMIiIAIiIAIiIAIiIAIiIAKayHOa1F3cNh1URSplxgLfxJFNuke8fp5+KzL4F8Nrz3SRcW8VaxFQESLxYT1so+vimk6mOh3Ww/wDqr2AfqaRzF/RfGYgTof8APksaTr8a0rOj8JcU1KZ7up0CC25Dvlsuk5Ln9Ou20tcN2uPeaeYIN1+fsvxD8OdTLsdEgHx5cp81dsuxLX1BXpvJdJcWOg6jp5GbW5X2MJ6b4Gsr4mi4cd8H0cY3V7lQfGBJHmB7wXC89yWrhahp1Wx0I91w3BB8iF3fCYtzgIeBBAGqdQ8CQRcd6+xAvEr1xNk1LFUjqAOmYJmLGCZ6SBF5gzey3GLSJZ1Gb2PzoivY9m9apUPZECnyLpt4D+IeKsOD9i5cO9iNJ6Bso1Ih/D5Kto5Gi6/ifYfUj8vENJ/mBH2BWDJvZgcPWZ+J7xuWx/pyBO/PyMb7FMz4MiD4I9ndTFDtqx7OkIMfE4foN7rtGXUaOGpaabWsY0crSf1WtWaGUxTaWtaCQC4WJGoxF+Q1deR3Cq2f13VKenUKhMAOPdY3bvCLdPLaOaUo3wdeFxgqNziPjTSC2ie9sIAIHqNzy6Bc6q4h1d5L3Wm5JN/C52CcRYljGMYyHVNPvN1XMmSZNh+yrVPDwNdR3jc29BzU9NG3l1Okti8DOqGHAFIBzubt+m3Q+Kgs34hqVTLjDRYeA6KDbW1+6CACPWd/JYswfYBCjuKefy2uDzjqRnVMg+v+Baa3MDX+F2x2PT+y8Y3DaD4LafY45x1LXH6msiItEQiIgAiIgAiIgAiIgAiLawFHU7y+6TdGoxcnSNzCMFJhqO35ef8AZRdR5cSTuVt5nXl2ke62391pJRXdlc81tCPCM+BraHg8tj5HdZ81oaXf56fRaKlS7tKQ/iHd+WyT2djxVKDh9UaeExrmeLeYOymstx8GaZI6tm/p1VcXphM2mfBPTvaMwzNLS90dhyrORUDXvcXuaGgQ4scA24B5EEB3qb72sYzF1VrXCzY2AiO7pI8h3oHiVxnIMS99RtO/eME8uc+AK6tkeOpuqsoXv3R4QN1nJJ1SPQ6SClc3wicwVZWvAV2nndVOvxZg8NLINV4sdAn6zErLgOLsHX21U3RsbT4WMSsw8pTL/MdUXftLKLzVwLC087TzEz/dQtTjzB0jocXOd0aNXzuvZ4pwmJbppOOv+F4LT9bH0VHJUc2PE1PgrGZ5h2ZFOodQtvMFrRAuI5TbmTeypfEebn3WE+DQLCR43NuZ5yeik+NMZZwAhzCSDzhc1xeLcZgEdTBk/siMm4h1EY45+hs4jFNYST339OQ8+vkovEYhzzLisZRrZIHVCjW5yTyynt2+BM5fQ/LJ5kNjlYEj1UTiHy4lTeZTRohnM92fLf7qAWce9st1fk04+6W/6/kKWwrxVplh95ot4j9wolZcPWLHBw5LUlaIYcmiW/D5PNVmkkLwpLM6QID27G/p/ZRqadoWWGiVBERMmEREAEREAEREAFJ0DoYTzj7rTw1IOmfT5hbGYugALL32OjEtMXM0SV8RS+VYOIe4SeQTbolCDm6GW5C+pd3db9VeeHeE8LH5r3HqAR8+cg+AUI5pj8yo2m3pzWpUzOg33atQkdBZYds74Rx4+f1OtYTJ8uYJ7FhuAJkm8DnY78v1W63KcK/vU6bCwzGgCCRBjS6CCQJ3jzuuQ4fiZ7QAZqU/4TO3kDy3/RS+G40Y4BoIaB8JLr9RBtv0gQtY1XIZZxdJFqztlNtakG3Dn2cdPuttFgIudot4yorPcL+G1lhvUMa791kSQPE7eij8fmofUa8RJv3fdO0EdPJX2jlrMRhKdGsS172h7X6dUOkwCBeNJCxP/wBHRhkvC2+Jy78SBspTIMIytULqhLadNpfUI3gbAdXHYKZb7LsSXEnEUGUgT35cT/xIH3XjizAUsHh6FGiS/U5z31HABznBoaIHwgNebeKbSJwySb83CNPijL2YeoH0n66VUdx1pGmzmW2IKhaOLurLwboxb8RhK7S6m6ajYMOZUkwWnqRb0Xup7PGFx7DG0yJu2o0h4+W/yRt3NPJNPycELiKjq2kGS4Wa7mROx6kTv0V4y/B0KlNr3sbsRJu0Q2XA2GkibHvbx4COfhaFCgOzf2zmMeXVACBqcQAADe0KKo8TBjBrfAYZAsYMkzG832mNk8b3aH1KWlS7lloYDBhwYaNNzSNRJADmtuA53MyY2FufRaGacP5cdUgNJNtPwkXtIv58lTc04wpFrg0vJJJgGxvu8x3uXlCjW5m+qw1HPcGgdPGOvglPknimmq5N/iHhhriCyoXSJGoiRP38xKpePy59I94W68lYKGMpPsKzmn+aVmxTHaSHxUYRuLoW2xPLCOXzL73ZTUW1j8JoNrtO37LVVDz5RcXTJHBVJZpPL9VoVGQSOizYJ8O87L1j296eoWVsy0vNjT+BqoiLRAIiIAIiIAIiIAksjoankRPdIHgY39Fhzc/nP8IHyAH6KSyBsN1AXLiB0s2T9FDYmpqc49SpRdzfoduWKh00V3bv39zG0XCncbjuyaGsjUbz0GwUECs2MqBztQO4Hp4KjVnPCemLrkx1apcZcSSvCImSbsl8mYandG4DvsSvOHyN76nZsvcX8wD+q1cuqljweWx8jZWfH4qrSpTTAGpwBdEuvOkA8ttvJSctM6fc9CGNZOn1VvF7/In8l4aoYfS6vU1Q4S25FurhaJgQJUhm/GfaDs6JdTmQ5+xP9N7Bc5xNOo+mHVHOJ1ESSbhvRSeUu1tjfkD4jb5pupbm4OcKjXJ1DgLCEvdUqudVDgADJLRtd2o7j6Ka4iwWAxGlr6rXFhmBqMu2uW8jFx/L4LnuCzUU2Gk4kU9OogEgvJGziDsIcIV04f4qoDSymxjRPT+d8X8JKwnR1Thq3T+l/ubeS5fgKFR1Rj2squdqgOfp2JAlw270wI5KqcdHssQK+HcWmLxsep8b/ZWLPOKKGhzHtYQWxEfyMH2VIzvM21qYazbUS2TdoJdDB/LEJ3YlCk2+a4smcBxQx9J9PE0G9nUEF1IBrwTFzdUjiPhCqQ2tTdrY8S0kEBw1OG+wd3Zg9QsNQhr++4tbMTKkP+s4ihTcabtbSO83kRq07bRBPJNSjF0yM4SzQbS453+HoUZuEd2gpuBBJAhTmbVBTwtKkCNTmAujxcTBKlAaeI01tDmVKT4eLaSADEH0NvDzVTzKuX1I5DuifNJ+addluSivAwOXeVxXy2s01s4XHPp+6bdOS13CDC+Kx56bi9iYx1UPpagOnzmCodbHaxT0zcmfIBa6SVG8stTT9D0x0EFbuPEtB/y60FIVr058Ak+TeLeMkR6Ii0QCIiACIiACIiALDw0+GHmQ8Q3rqaR+yjcdljmMbV3Y572yOTmHY9LXH9lI8IgGoBE6XB58mgn5WU/wFiaFc18uxZDadc6qbz/+dUXnwkfaOajHabPRnU8EE/Wvf+CgIpziXhXEYN35rHGmSQyqAdDxyPgSORuoVlr9FazgcWnTPK2aVHUTptDZ9QFsty8u1m08v+Q+l1YMFlmhpcW7jT6ljCCpTyqKO3p+inklVbf9IrDZaXFpdckn6AO29VKtZobFQmGgOI5yI5eSx4/NKdEnReoNujbAfuozL8z1vqdrLnVCIcTsZv8ANQanNX2PQU8HTy8NO5O/lx3+pgzXMy86WyGySJ3vE+S2OG6hlzfULUzbDFry3S4d55v6H6Be+HXRWA6g/uuiKWnY8zJKbz+d7k/m1Igtd/G0H1BIP+eKxYFlQu/LBJF7TsCP3CvmSU8O5rDWYxzmiBrjq50gnmZi/RSrKbKQaadIODWtZYgmDo1bf0JeJSo7n0jc9VnNczwddjiKjXWF9yBaN/Rfckw5c4nk0T6mzV0/CHt9bXU2S9oaWue0SZcL8/ktuvw8yg3UxtP80iOzFpvHmYR4nl4EunUcqbZxDinu6W9ST8lHZdmbmd0klht5XmynvagwMxppj4WNnzMk/SFXMNgnOcwAEzB+ZhOk47nFJzjnfhlpMPH5ZMPk6fiklwEjqonF5VBdyMN+p/svmb44MLWUwWuY8u1T5QPSFv4HOWVnA1bVJF+ThP3XMlOC1LhnqTnhzT8KbqS+3qvuVqvhy0Nn4p+hhY3tiLzIn6kforlXy3W0Q33DBjYklx+0KuVcsIDdpkjzuAPur48qkjz+p6GeJ7L3sRqluH8lfiXmAdDBqe7kAP1K85Fkj8TWFJpDRPfe73WNBu4ldAzrOsLgcDVwWEIqFwH5zbS51n6utto2VG+yOfDi/qlwjl+IA1u07SY8pspDsvyj4MB+yi1O3ZhiReW6CRfctI8rBKT4H06vU/QgkRFs5giIgAiIgAiK3cMcDuzCmXYWqztGDv06hgjxBHI9Y9UGoxcuCJ4b1aqhZMhhMjoN/usWZk06wjkWuB691v7KU/6JicBiNGKpOp6g5sn3HSLQ4WN4WnxHRJc10WMNA8mj7yoXWWvij0NDfR2uU/f4Om5Rx/Tr0xh8ZTFSm8RqOx8HDr4jZUfNeGRSrvbROui4PLH7ghokCf4gQR6StXJGaT32B7S1tpIva4jmumcKZjTxuEfhMRpa5p7pAA0giGuHkbeIKbfwZWMdTTnH33KTiqDMOKoqEAmS0g8iWiD/AMSVC5txQ98spdymYta+kQFgz/L61OqWVSZnub6XtOz2nmD+60zg5YHAfFpPgQ0T91mOKK3luGfq8s7hjWlL7s0SUaYMra/Dm7QL6jB8GgyslXD6WvAvdo8ZiVbUjzfClySuYPNaiKpknug+pII+QUJha/Z1A4DY7eCsXBWCrVn1MPTpuqTcxZrHDVpJcdhP6q+ZZ7M8PhGjE4+sx7mnVomKdrwfid9PIqcPLaO3LF5tE1z3+n7mfAZWxuX0a9eWur1BoBFxTDHXjoT9wobMGuoxpqS3le3P5WKmuJc5bj6jXUwW0qbdNIQQJiXkgcjsPIKBfg31XinSa57i0lrQ0+kncHwWtD5Lx6qotSuy8ZHwJp01sTVN2tIazcE35HvDZWmvVYRUOgOfRZrZSB7+kAjaYBPKVzb/AKpmGFa2hUfVptdAAe29zENdci3y8F6yfOPwtYYkd+ztcuJfWYBciecjbqFpRISyuXf5HI89zF2IxFWs8EOe4mOnQeilcnmm11USNLnBs8tLQ4LpH/auFzftcTqbRqudMUxYdNQ+InmbKo8fZTVwlJtItJYTJqC4c6AN+Vm7Kc/MlFGsMPClLLJ21uUSrULnFx3JleQVt0KGpom3fAnwIWJ+GcDBHT6myraPPeOXJL5PxPUpaWv71MEGPpKnMM2niGsFOJ1Tc+60PDo8/wBlUzgSGVDHukX8yR+it/s3yzs6pxdYHsaU/wBJfBLQfCyhPHF7rk9PpupzR8mRWmZ6+TVKFIU7t1u1VQAdQkyyR0g/NVTO5LwxoIETe0wP7FWniXOO1eHAw9zt5iSbAf0j9FE1sNJ1OdM7+rXxb5JuajyJ4ZZXUeCtUaU3BuBJ9DCms4OijogAufv1AEn6leKOTlk6ueoH5Aj7j5rHxRX1VBt1t6A25bBDlqmkjCxvDgm5Knsv3/wQqLLSwz3e6xzvIE/ZealMtJDgQRuCIPyVzzaZ4REQIIiIALeybNq2FqtrUHllRuxHMcwRzB6FaKIBOjqtH2h/ja9A4tg7BgipSF2FxkF+k7i+3JS+fcHUcSGvwTwSD2gpl0tNolruW0QfouLUqhaZBgq1ZLxK9oDWQ0gGWiYJ/ivz+ynKPc9Dp+o/pZu4mk+k80jTdTezSYd73dYfoTzXjCN096HF2lpA5EESS7mQOnOVbMLnNLH0RTxw0aXANrizr8gfvuFXOKOG8ThK9N9KqK1M+48dOhAtt0UoQal6HZmyqWPht39CYwHEFHEMGHxzR2bY7OoI1UyOv8p5qEx2TdlUqUSRLHvkG0g/EJ5EQVkxdTQYq0GEwDeW8uemJHgVZMVRwuaUaZq1OwxTG6BVGzgIs8Dcbx0TyQ1cMWHK43cb9CqYnK27tLe7Vfsdm92/3X2llbDraDqeag0Bt9RcSJ+yy1/ZljxJo1aVZp2LakE+joj5qWyrJhlTfxGNeKmINqVFpnRyL3HqFnw5f3G49RBvfHX1N7/uBmXUhhMO0B4ntakAlz+Z8eiqeZ5nWxTyXOLvAm3+c1oY3E6nPqO5kuJ8zKxYHFa2uIEAGN7kEFalaVojBxlLS+PT0LXw3iQwOL26mDuvDdw2o3SHHyMHa0K15HifwlUvpTUY4TJjX4g9PsuX8NY4sq9mXOFQnuuaNerUAdLmfEPLxXT6eZ4yg6jRw2Dp1WPEVKjpA1ydQt7umDbmumPBxurdExm+YMxdOa0sYDuCNerlA/wLn/EeI1hoogmm38lmoAGoR3nutc3J22srljMzxVTEsw78EwYVxEvMtNOebjNiI25+q5bxjjS1xpvLnVB3fdNMMiZ0t3FzN90PgVpcmbJ8zq4Sq2ozaduThzV4znjvDYmkKT6RLXwHgxYHcjoRuuZYLDhlNxe7YOidpEx87JRfqaHciFzp2dsvLXqrrmiXxWUsph1MHvNqabm0N1d71Gn5ozLB+YXOaZc0NvYjWdvRbRpYfGMaKlY4XEtaG6zejV0gAF0Xa6LTslH2fODqbcRmFCnru3S57i4dQYA9VjRL+4s88Fxjv6pe+55wuSGrUNFrgA4nxhjHOJd5AA7+CmMy4gaeyw+E1No0haPfqvO5P1n1Uq6lhMvwtRmEf2lZ8031Hkl0Ad4C1h5KBybLX4mnXqUhTDmN5TqdYkwNrgFahHTyzOabk1pjW3Hv5kRmWFDqjZ0h2kucB7oggiOUx0WkMI5gA8WmTvB1E/YL5lfDWIxNaGPiXEgkn/2J6AK5YXKsHl8urPOLe0f+geZ5cx5pzi3wyeCcUvNH62RGTcO18W/TSjTp95xIbykjqdhZS+L4TwmErUX4h7K5LtL2OMBg/igG4HiseM9otXcNbTAsCIGkcgBsudZxm7qzjckHcncohChdR1Ed7+x0ri/2gYSkw0MBTbUeLdrpDaTf6Gx3vMrklas57i5xJcTJJ3K8IrJUeZkyynyEREyYREQAREQAXqm+CD0XlEAnRbMM5r2h5ktM2BgtiJjpcqS/FsY2Guc8/CCRAncwLz5qp5HiCH6JPfhseJIXUf8AtzClpFOodTacd5ps83kuiAOUKSTieopRypNbPuvfxKpnWZ1K9QVKvvFoHmAIv1K1aFSLj7n9FmzAWaZmy0aaQ3yTbc3qW77gGmZkzMQI8loZjmLqrtTjJ8VrVHLCSgHJmrm9XuADmb+iw5DU/MDSYa77gGF9zfZvmo2m8ggjcLem40cksmjMpfCi0Vsydh2VPw7uzqkgPcI16NAgNMWE7xfZXr2WZ3Qcf/IrAPdTLCB3XCS1uombkzuNoVEzGK9JlXun4SBuA2mIn1+yrVKsWzpMSIPkUsUvLRTqloyOS4e6/X8nbPafneHaxnZVmmoxjo1d4uMxy2vJnbcLmTs1qYjDlld3ava4dkTeo0CdUnfR5qBL3P0t3izR5kn7lTnD1MNIe4SAHSOupoI+yeSelWZ6eDzZFHt7scVua0tpMMgEknrYLWyiv3S3p+qjsbX1vc7qVtZP8Xp+qUY6YUOebxOoclwSbivTHmRey8L6EixvuxFndC8zflaP1Vh9n+GqvxJfTIa2mO0fPu7ENafMEqrYdk2JsYVs4Wzynh6WLY5kl+kDxiZ890mbjyM1x/cPYPYx7dTKl9IPeMOaTyMqu0qJLi3UTLHEu+GACbdZI3K6C2hhWUG9rR1GsADULRcv5NJ2gxYBctz7HdmXUgZLZbPRs2HndDbfCH5I25vZdvwROa4gOcA3Ztp69StFEVUqVHlzm5ycmEREzAREQAREQAREQAREQB6pvIII3BkLt3AeO/8AL71m4mkCQYjW0CR52K4gF0rg/PBV0seRqFqZPwuIDfkBf0SavY6enlVmrxdRFLEVaTT3WuMeRuB6KEpm4XSuMeHPxAD6Qb+JaHCqxpjUKZALmj1HzXN+z6qR2S5sVW81ihbDQQozM67iAG+6SWz1IifS6aMSdKzWx1QPcRNmi3iZFloLO2nEGN2k/dY2sn6fXZURwzuTsneFXh3aU3HdpLR1cAfooTEUC0wVly3EupVWvbYtcL9FNZ7hJDag9003OB8nAfupXpyfM7VHxum9Yfo/2IPBMOthH8QE+KnM2HY0uzBEh0SOZAIPpC08moXaZkNc1+nyJH2C187xhqVXnkXEx5oa1T+QoNYenb7y2X5/BosbJAHNZsHW0Ok7bFY6xEjT0Hzi686f86KpwryvYsYMiRcLIynFyonL6rmOY3drhMbxP/xSRdKmzvhLUrAdeVKZbhxUxFEfDUe3V4CRqUYxhOy6VwrkAwZa+u4fiHsBosOzS86Z8XCQgpFGXjjE68TSbTu3Ds1221QdI+gXD8TV1Pc47ucT8zK6ZxpnvYl9IO1PBLXOFtZBMH6/QLl5KolWxydTK6PiIiZyhERABERABERABERABERABbGBxbqTw5vIg/Ja6IGm07R2ShnmjEMxdI621qLdd+9Nu0APIyAfktLjOhh2H8RSM06hlzYIcxx3tGxXNsBmtWkIY6BqDo8R06Wsum8J8Q0HhxfTbVY//VY4S6nO5bMyyb+F1iS7ndhzKXlZUcJXbXdoYQ2epEx67LcxOWRSoER3nvnw77Z+kFQ3GmW0sPinjDOmkTLPAdJ8Fiy7iSrT0zcDb/NlGcJveJ04eowxuGZU/ibr8t7+gCQxtS45gEwtdmBghtpJYfk939lL0OJaLplgaSxzDc31TJ87qQwHY1KtoaC2mA6dnNc2T6gH5qTySW0jsjgw5N8bTKacCQ89C9301R+qnMrLXUNFX/ac1vq6W/qpYZWTUYIluqrfrpLoJ/zmtWrl+mnrvI7MHw1BxI9ISnk1RNYek8KbfKdr71/s1KNBtEEkS3TeNzJfoj5hVpmFLpMbtnla+/yCt2NwZAabnuNeZ5CDb5r1SykDRtBpOcb2+K3gU4ZVG2+TOfonlaitor89ys08vPcPT+/7IzBuDJ0gkuuPAaXQrc7BU4pDUAezcY6SXaR03Kw45uGpAh9cGHAw0S4ywAj6QtrM5PYlLoIwVt0ReUZe59Sk1rRdjt9iQ143WTGUmUGNEy5ohw8QT+i1Mw4m7oZQaWtbIBPvd4ydvNa/DFFlbFM/EuJpggu8ROy2oybt7EJZ8KXhwWpvv2Xui6cE0aLnCvXa7Q27Wx75HP8ApUljM814j8RiO5ToNe5rDNjB0Dzc6PksPGXFVMNaAxraTf8ARpNgF2mwc63dbtbmuXY7MalUkvcSC4ujlJ8PKyrGPc5suZRWlHzMsa6tUc9x3JPzK1URbOFu92ERECCIiACIiACIiACIiACIiACIiACz4PFvpPD2GHD/ACD4LAiAJTNsUysBUB0u2cy8T1b4eCi0RA27dhZKVdzfdcQsaIBNrdG9Szes3Z5WYZ9W21SPGf3UWiw8cH2RZdVmXE392StXiCs7fTYRsdvmtZ2aVT8RHktNELHBcIcuqzS5m/uZnYp53c75rESviLdEHJvlhb+WYplL8wy5/wALfhHievktBEAnRmxWJdUcXvMuPNYURAgiIgAiIgAiIgAiIgD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0" y="-1851025"/>
            <a:ext cx="483870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7324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u="sng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Curses women. (Cynical)</a:t>
            </a:r>
            <a:endParaRPr lang="en-IE" b="1" u="sng" dirty="0">
              <a:ln>
                <a:solidFill>
                  <a:schemeClr val="bg1"/>
                </a:solidFill>
              </a:ln>
              <a:solidFill>
                <a:srgbClr val="00FF00"/>
              </a:solidFill>
            </a:endParaRPr>
          </a:p>
        </p:txBody>
      </p:sp>
      <p:pic>
        <p:nvPicPr>
          <p:cNvPr id="4" name="Picture 2" descr="http://t2.gstatic.com/images?q=tbn:ANd9GcRrBtESA6vhmncccyQblY_OABET2JqfX7E1_ngzdgxzGSw8FgUsQ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25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84784"/>
            <a:ext cx="561662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5517232"/>
          </a:xfrm>
        </p:spPr>
        <p:txBody>
          <a:bodyPr>
            <a:normAutofit fontScale="92500" lnSpcReduction="20000"/>
          </a:bodyPr>
          <a:lstStyle/>
          <a:p>
            <a:r>
              <a:rPr lang="en-IE" dirty="0" smtClean="0"/>
              <a:t>Coinciding with his deception; treacherous tactics and satanic language; Othello also echoes Iago’s obvious </a:t>
            </a:r>
            <a:r>
              <a:rPr lang="en-IE" b="1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hatred of women</a:t>
            </a:r>
            <a:r>
              <a:rPr lang="en-IE" dirty="0" smtClean="0"/>
              <a:t>:</a:t>
            </a:r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r>
              <a:rPr lang="en-IE" dirty="0"/>
              <a:t>	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‘O curse of marriage that we can call these 	delicate creatures ours and not their appetites’.</a:t>
            </a:r>
          </a:p>
          <a:p>
            <a:pPr marL="0" indent="0">
              <a:buNone/>
            </a:pPr>
            <a:endParaRPr lang="en-IE" b="1" i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	‘She must die, else she’ll betray more men’.</a:t>
            </a:r>
          </a:p>
          <a:p>
            <a:pPr marL="0" indent="0">
              <a:buNone/>
            </a:pPr>
            <a:endParaRPr lang="en-IE" b="1" i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	‘If that the earth could teem with women’s tears, 	each drop she falls would prove a </a:t>
            </a:r>
            <a:r>
              <a:rPr lang="en-IE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crocadile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. Out 	of my sight!</a:t>
            </a:r>
          </a:p>
          <a:p>
            <a:pPr marL="0" indent="0">
              <a:buNone/>
            </a:pPr>
            <a:endParaRPr lang="en-IE" b="1" i="1" dirty="0"/>
          </a:p>
        </p:txBody>
      </p:sp>
    </p:spTree>
    <p:extLst>
      <p:ext uri="{BB962C8B-B14F-4D97-AF65-F5344CB8AC3E}">
        <p14:creationId xmlns:p14="http://schemas.microsoft.com/office/powerpoint/2010/main" val="88502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Confident, calm and self-assured</a:t>
            </a:r>
            <a:endParaRPr lang="en-IE" b="1" u="sng" dirty="0">
              <a:ln>
                <a:solidFill>
                  <a:sysClr val="windowText" lastClr="000000"/>
                </a:solidFill>
              </a:ln>
              <a:solidFill>
                <a:srgbClr val="00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5328592"/>
          </a:xfrm>
        </p:spPr>
        <p:txBody>
          <a:bodyPr>
            <a:normAutofit lnSpcReduction="10000"/>
          </a:bodyPr>
          <a:lstStyle/>
          <a:p>
            <a:r>
              <a:rPr lang="en-IE" dirty="0" smtClean="0"/>
              <a:t>Othello is </a:t>
            </a:r>
            <a:r>
              <a:rPr lang="en-IE" b="1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self-assured</a:t>
            </a:r>
            <a:r>
              <a:rPr lang="en-IE" dirty="0" smtClean="0"/>
              <a:t> and </a:t>
            </a:r>
            <a:r>
              <a:rPr lang="en-IE" b="1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confident</a:t>
            </a:r>
            <a:r>
              <a:rPr lang="en-IE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 </a:t>
            </a:r>
            <a:r>
              <a:rPr lang="en-IE" dirty="0" smtClean="0"/>
              <a:t>in the sense that he </a:t>
            </a:r>
            <a:r>
              <a:rPr lang="en-IE" u="sng" dirty="0" smtClean="0"/>
              <a:t>ignores</a:t>
            </a:r>
            <a:r>
              <a:rPr lang="en-IE" dirty="0" smtClean="0"/>
              <a:t> 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‘three great ones of the city’</a:t>
            </a:r>
            <a:r>
              <a:rPr lang="en-IE" dirty="0" smtClean="0"/>
              <a:t> and </a:t>
            </a:r>
            <a:r>
              <a:rPr lang="en-IE" u="sng" dirty="0" smtClean="0"/>
              <a:t>appoints Cassio </a:t>
            </a:r>
            <a:r>
              <a:rPr lang="en-IE" dirty="0" smtClean="0"/>
              <a:t>to the role of lieutenant.</a:t>
            </a:r>
          </a:p>
          <a:p>
            <a:endParaRPr lang="en-IE" dirty="0" smtClean="0"/>
          </a:p>
          <a:p>
            <a:endParaRPr lang="en-IE" dirty="0"/>
          </a:p>
          <a:p>
            <a:r>
              <a:rPr lang="en-IE" dirty="0" smtClean="0"/>
              <a:t>Iago also comments that he is 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‘loving his own pride and purposes’.</a:t>
            </a:r>
          </a:p>
          <a:p>
            <a:endParaRPr lang="en-IE" b="1" i="1" dirty="0"/>
          </a:p>
          <a:p>
            <a:r>
              <a:rPr lang="en-IE" dirty="0" smtClean="0"/>
              <a:t>His decision to </a:t>
            </a:r>
            <a:r>
              <a:rPr lang="en-IE" u="sng" dirty="0" smtClean="0"/>
              <a:t>elope</a:t>
            </a:r>
            <a:r>
              <a:rPr lang="en-IE" dirty="0" smtClean="0"/>
              <a:t> with the daughter of his powerful friend smacks of an </a:t>
            </a:r>
            <a:r>
              <a:rPr lang="en-IE" b="1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independent agent.</a:t>
            </a:r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4511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b="1" u="sng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Distancing of relationship with Desdemona.</a:t>
            </a:r>
            <a:endParaRPr lang="en-IE" b="1" u="sng" dirty="0">
              <a:ln>
                <a:solidFill>
                  <a:schemeClr val="bg1"/>
                </a:solidFill>
              </a:ln>
              <a:solidFill>
                <a:srgbClr val="00FF00"/>
              </a:solidFill>
            </a:endParaRPr>
          </a:p>
        </p:txBody>
      </p:sp>
      <p:pic>
        <p:nvPicPr>
          <p:cNvPr id="4098" name="Picture 2" descr="http://t2.gstatic.com/images?q=tbn:ANd9GcR5nUSYOoM9p6Y_rlke_4-GQJHeV95784IzSTSH1zqbeAK9yXI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24" r="99153">
                        <a14:foregroundMark x1="37712" y1="12207" x2="13136" y2="408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501" y="2564904"/>
            <a:ext cx="4756892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856984" cy="5445224"/>
          </a:xfrm>
        </p:spPr>
        <p:txBody>
          <a:bodyPr/>
          <a:lstStyle/>
          <a:p>
            <a:r>
              <a:rPr lang="en-IE" dirty="0" smtClean="0"/>
              <a:t>Obviously as the play continues; Iago scheme begins to bear fruit and there is </a:t>
            </a:r>
            <a:r>
              <a:rPr lang="en-IE" u="sng" dirty="0" smtClean="0"/>
              <a:t>distancing in the relationship with Desdemona.</a:t>
            </a:r>
          </a:p>
          <a:p>
            <a:endParaRPr lang="en-IE" dirty="0"/>
          </a:p>
          <a:p>
            <a:r>
              <a:rPr lang="en-IE" dirty="0" smtClean="0"/>
              <a:t>This begins with the use of </a:t>
            </a:r>
            <a:r>
              <a:rPr lang="en-IE" u="sng" dirty="0" smtClean="0"/>
              <a:t>formal titles</a:t>
            </a:r>
            <a:r>
              <a:rPr lang="en-IE" dirty="0" smtClean="0"/>
              <a:t>; and </a:t>
            </a:r>
            <a:r>
              <a:rPr lang="en-IE" u="sng" dirty="0" smtClean="0"/>
              <a:t>accusations</a:t>
            </a:r>
            <a:r>
              <a:rPr lang="en-IE" dirty="0" smtClean="0"/>
              <a:t>: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	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‘Give me your hand. This hand is moist, </a:t>
            </a:r>
            <a:r>
              <a:rPr lang="en-IE" b="1" i="1" u="sng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my 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	</a:t>
            </a:r>
            <a:r>
              <a:rPr lang="en-IE" b="1" i="1" u="sng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lady.’</a:t>
            </a:r>
            <a:endParaRPr lang="en-IE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55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96" b="99468" l="400" r="100000">
                        <a14:foregroundMark x1="32400" y1="13830" x2="17200" y2="91489"/>
                        <a14:foregroundMark x1="65600" y1="67553" x2="65600" y2="67553"/>
                        <a14:foregroundMark x1="45600" y1="67021" x2="45600" y2="67021"/>
                        <a14:foregroundMark x1="46800" y1="68085" x2="46800" y2="68085"/>
                        <a14:foregroundMark x1="51200" y1="69681" x2="51200" y2="69681"/>
                        <a14:foregroundMark x1="64000" y1="28191" x2="65600" y2="25532"/>
                        <a14:foregroundMark x1="63200" y1="32447" x2="64400" y2="27128"/>
                        <a14:foregroundMark x1="63200" y1="71809" x2="67600" y2="64894"/>
                        <a14:foregroundMark x1="55600" y1="77660" x2="44800" y2="65426"/>
                        <a14:foregroundMark x1="64400" y1="43617" x2="64400" y2="239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552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pPr marL="0" indent="0">
              <a:buNone/>
            </a:pPr>
            <a:r>
              <a:rPr lang="en-IE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	‘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Out </a:t>
            </a:r>
            <a:r>
              <a:rPr lang="en-IE" b="1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	of my sight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!’</a:t>
            </a:r>
          </a:p>
          <a:p>
            <a:pPr marL="0" indent="0">
              <a:buNone/>
            </a:pPr>
            <a:endParaRPr lang="en-IE" b="1" i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	‘Mistress!’</a:t>
            </a:r>
            <a:endParaRPr lang="en-IE" b="1" i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endParaRPr lang="en-IE" dirty="0"/>
          </a:p>
          <a:p>
            <a:r>
              <a:rPr lang="en-IE" dirty="0" smtClean="0"/>
              <a:t>This culminates with Othello calling the pure Desdemona </a:t>
            </a:r>
            <a:r>
              <a:rPr lang="en-IE" u="sng" dirty="0" smtClean="0"/>
              <a:t>despicable names </a:t>
            </a:r>
            <a:r>
              <a:rPr lang="en-IE" dirty="0" smtClean="0"/>
              <a:t>such as 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‘Whore’, </a:t>
            </a:r>
            <a:r>
              <a:rPr lang="en-IE" dirty="0" smtClean="0"/>
              <a:t>and 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‘Strumpet’.</a:t>
            </a:r>
            <a:endParaRPr lang="en-IE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  <a:p>
            <a:endParaRPr lang="en-IE" dirty="0"/>
          </a:p>
          <a:p>
            <a:r>
              <a:rPr lang="en-IE" dirty="0" smtClean="0"/>
              <a:t>(He also insinuates Emilia is a pimp)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679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0.gstatic.com/images?q=tbn:ANd9GcQ9Pzq8cAT7kYKxn4GXQqXSXLOai3jaXjHq-R0Xhjhb0d2weLD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18" b="100000" l="1186" r="901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846318"/>
            <a:ext cx="6408712" cy="504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u="sng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Pride is a factor</a:t>
            </a:r>
            <a:endParaRPr lang="en-IE" b="1" u="sng" dirty="0">
              <a:ln>
                <a:solidFill>
                  <a:schemeClr val="bg1"/>
                </a:solidFill>
              </a:ln>
              <a:solidFill>
                <a:srgbClr val="00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8856984" cy="5472608"/>
          </a:xfrm>
        </p:spPr>
        <p:txBody>
          <a:bodyPr>
            <a:normAutofit lnSpcReduction="10000"/>
          </a:bodyPr>
          <a:lstStyle/>
          <a:p>
            <a:r>
              <a:rPr lang="en-IE" dirty="0" smtClean="0"/>
              <a:t>Othello’s reaction to Iago’s insinuations often smack of a </a:t>
            </a:r>
            <a:r>
              <a:rPr lang="en-IE" b="1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real arrogance</a:t>
            </a:r>
            <a:r>
              <a:rPr lang="en-IE" dirty="0" smtClean="0"/>
              <a:t> and </a:t>
            </a:r>
            <a:r>
              <a:rPr lang="en-IE" b="1" u="sng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distress that he will suffer a loss in reputation</a:t>
            </a:r>
            <a:r>
              <a:rPr lang="en-IE" dirty="0" smtClean="0"/>
              <a:t>: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	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‘I will chop her into messes – cuckold me!</a:t>
            </a:r>
          </a:p>
          <a:p>
            <a:pPr marL="0" indent="0">
              <a:buNone/>
            </a:pPr>
            <a:endParaRPr lang="en-IE" b="1" i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	‘With mine officer!’</a:t>
            </a:r>
          </a:p>
          <a:p>
            <a:pPr marL="0" indent="0">
              <a:buNone/>
            </a:pPr>
            <a:endParaRPr lang="en-IE" b="1" i="1" dirty="0"/>
          </a:p>
          <a:p>
            <a:r>
              <a:rPr lang="en-IE" dirty="0" smtClean="0"/>
              <a:t>Similarly, in the final scene he asks to be remembered as an 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‘honourable murderer’.</a:t>
            </a:r>
            <a:endParaRPr lang="en-IE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83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109" y="-171400"/>
            <a:ext cx="4557681" cy="396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723" y="2492896"/>
            <a:ext cx="4762438" cy="4142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u="sng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Torn between love and hate!</a:t>
            </a:r>
            <a:endParaRPr lang="en-IE" b="1" u="sng" dirty="0">
              <a:ln>
                <a:solidFill>
                  <a:schemeClr val="bg1"/>
                </a:solidFill>
              </a:ln>
              <a:solidFill>
                <a:srgbClr val="00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400600"/>
          </a:xfrm>
        </p:spPr>
        <p:txBody>
          <a:bodyPr>
            <a:normAutofit lnSpcReduction="10000"/>
          </a:bodyPr>
          <a:lstStyle/>
          <a:p>
            <a:r>
              <a:rPr lang="en-IE" dirty="0" smtClean="0"/>
              <a:t>It must be acknowledged that right up to the final scene; Othello continuously speaks of both </a:t>
            </a:r>
            <a:r>
              <a:rPr lang="en-IE" b="1" u="sng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love, disdain and hate</a:t>
            </a:r>
            <a:r>
              <a:rPr lang="en-IE" dirty="0" smtClean="0"/>
              <a:t> for Desdemona… usually in the same line!</a:t>
            </a:r>
          </a:p>
          <a:p>
            <a:endParaRPr lang="en-IE" dirty="0"/>
          </a:p>
          <a:p>
            <a:r>
              <a:rPr lang="en-IE" dirty="0" smtClean="0"/>
              <a:t>He simply </a:t>
            </a:r>
            <a:r>
              <a:rPr lang="en-IE" u="sng" dirty="0" smtClean="0"/>
              <a:t>cannot decide </a:t>
            </a:r>
            <a:r>
              <a:rPr lang="en-IE" dirty="0" smtClean="0"/>
              <a:t>how he feels: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	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‘If I do prove her haggard, though that her 	jesses were my dear heart-strings, </a:t>
            </a:r>
            <a:r>
              <a:rPr lang="en-IE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I’Id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whistle 	her off and let her down the wind to </a:t>
            </a:r>
            <a:r>
              <a:rPr lang="en-IE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prayat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	fortune’.</a:t>
            </a:r>
            <a:endParaRPr lang="en-IE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73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24" b="99485" l="4247" r="97297">
                        <a14:foregroundMark x1="36680" y1="13402" x2="41313" y2="18557"/>
                        <a14:foregroundMark x1="72973" y1="15464" x2="78378" y2="22165"/>
                        <a14:foregroundMark x1="9653" y1="97423" x2="18147" y2="963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2"/>
            <a:ext cx="9143999" cy="684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r>
              <a:rPr lang="en-IE" dirty="0" smtClean="0"/>
              <a:t>We often see the general speak in </a:t>
            </a:r>
            <a:r>
              <a:rPr lang="en-IE" u="sng" dirty="0" smtClean="0"/>
              <a:t>contradictory terms</a:t>
            </a:r>
            <a:r>
              <a:rPr lang="en-IE" dirty="0" smtClean="0"/>
              <a:t>: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	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‘A thousand, thousand times! And then of so 	gentle a condition!’</a:t>
            </a:r>
          </a:p>
          <a:p>
            <a:pPr marL="0" indent="0">
              <a:buNone/>
            </a:pPr>
            <a:endParaRPr lang="en-IE" b="1" i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	‘O thou black weed, why art thou so lovely 	fair?’</a:t>
            </a:r>
          </a:p>
          <a:p>
            <a:pPr marL="0" indent="0">
              <a:buNone/>
            </a:pPr>
            <a:endParaRPr lang="en-IE" b="1" i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	‘A balmy breath that </a:t>
            </a:r>
            <a:r>
              <a:rPr lang="en-IE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dost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almost persuade 	Justice herself to break her sword’.</a:t>
            </a:r>
            <a:endParaRPr lang="en-IE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" name="AutoShape 2" descr="data:image/jpeg;base64,/9j/4AAQSkZJRgABAQAAAQABAAD/2wCEAAkGBxQSEhASEhQSEhURFRAQFBUVDw8VFBAQFxYWFxUUFxYYHCggGBomGxQVITEhJSwrLi4uFyAzODMsNyguLisBCgoKDg0OGxAQGiskIB8sLC8sLCwsLCwsLC0sLCwtLCwsLCwsLSssLC8sLCwsNiwsNCwsLCwsLywsKyssLDcsK//AABEIAMIBAwMBIgACEQEDEQH/xAAcAAEAAQUBAQAAAAAAAAAAAAAAAQIDBQYHBAj/xABJEAABAwIDBQQGBgUICwAAAAABAAIDBBEFITEGBxITQVFhcYEUIjJCkaEjUnKSorEIM2LB0TRTgrLCw9LwFRYkJUNjZHOTo7P/xAAaAQEAAwEBAQAAAAAAAAAAAAAAAQMEAgUG/8QAKxEBAAEDAgUDAwUBAAAAAAAAAAECAxEEIQUSMUFRE1JxFCKRM2Gh8PEy/9oADAMBAAIRAxEAPwDq1kUoiUIpRBCKUQQilEEItVx3eLQUpLXTc14v9HAOa646Ej1Qe4kLVajfESfoKGRw7ZJ2sP3Wtd+aDqiLkzd7tQNcPBHdVOB/+ZWUw/e/TEgVEFRTE6nhbKwebbO/Cg6Ki8OD41T1beOmmjmAtfgcCW/abq0+IC96CEUoghFKIIRSiCEWs4xvAw+mJa+oY94uOCIGV1+w8FwD4kLAP3uQn9VR1rx2lkTAfxFB0VFzlm9uMfrKKraO4wu+RIWYwveXh0xDTMYHH3Z2Ojt4vzZ+JBtyKI3hwDmkOBzBBBBHaCNVUghFKIIRSiCEUoghFKIJRSiCEUoghFK8WM4pHSwS1EzuGOJvE49T0DQOriSAB2lB59pNoIKGF09Q7haMmtFi+V/RjG9T8hqSBmuH7RbZVmKucwE09MbgRMcQXt/5jtX+Gnd1WA2h2hmxWr5sps0XEcYPqwxX9kdp7XdT5AZOB4YAG5WRC7QYRFGBkCVlGOaNAFivSVPpKDL84dytysY7ItB8ljPSVtu7ttPJUcNRbT1QdCUGnTYYY3iame+GRuYcxxaR5jot22N3qkObTYnZjsmtqQ2zXHT6Voyb9oZdoGZXRMX2Gp5m3jaGHoRoVxjeDsi6C9xpoe1B3sG9iMwcwRoR2qVwjdTvENM5tFWPvA4hsUjj/JnHRpP82fw+F7d4RKEUrSd5e3bMNiDI+F9VKCY2HMRt05rx2XvYdSOwFB7dttuafDWfSHmTOHFHA0jid2Ocfcbfqe+wNlyDF9oq3EiTUSmGA6QREta5v7XV3i6/cAtUppH1Ez6idzpHudxOc43L39p7h2eCzAqUQyNHTxRCzGNHfa5+K9wqlghUqsVKDN+kX1XmqaaOQZtHwWPFSsts/QOqpOBpQeLDcQq8Odx0cp4L3dC67on+LOh7xY9663sNt9BiILLcmoaLuhc6/EBq6N3vDu1HhmdSxPYmaJt9Qub43TSU8jZoy6OSNwcHNJDmuGhBQfUiLTN2W27cShLX2bUwgc1oyEjdBK0dh6joe4hboiUIpRBCKUQQilEEopRBCKUQQuCb89qTNUNoYz9HTHikto+oI0/otNvFzl2vaHFBSUtRUu0hjfIB9ZwHqt83WHmvkepndI98jyXOe5z3OOrnONyT5lEMjgxsHHtsFkvSFg6KW1x5r085BlPSFPpCxfOTnIMp6Qq46stIIJBHYsTzk5yDtm7zeS1rRBVOtb2Xn968e9Pa2CoDY4SH21IXIOenPQY+tHru8V3ncrtiaqA0czrzUzQWE6y0+g8SzIeBb3rgUz7uJ7Sshs3jL6OpgqY/aicHWvbjZo9h7i0keaD6k2ox2OhpZamXMRj1W9ZJDkxg8T8Bc9F8q41islVPLUTO4pJXcTj0HQNA6AAAAdgC3vfNtg2tmhhgfxQRMZLcaPmkaHXP2WkDuJcuboMnSSWaB5q+J1i2S5KoSoMoKhVCoWLEykTIMqKhZLBMdfTSCRh01WtCZSJkH0xsXthFWMDH24rWsVqu9/AI2xmRoAuCuQ4RjclO8PjdYj5rM7UbeTVkYY/IAW8UGvbL47JQ1UVTFrGfWbewkjOT2HuI+Bsei+rcOrWTxRTRHiZKxsjD2tcLi46HuXx4u97g8b5tLNSOOdK/jZ/2ZLm3k8O++EHUUUoiUIpRBCKUQSilEQhFKIOab+sR5eHsiGtRMxp742AvP4hGvntdh/SKqLy0Ef1Y55PvuYP7tceQS02Vzmq0iC9zU5qsogv81OarCIL/ADVS+VWkQEREBERAREQFN1CIJup4lSiCrjRzlSiAt+3JYjysUiZ0qGSwHx4eY38UYHmtBWZ2MqTHX0DwbcNTT3+yZGhw+BKD61RVEKEEIpRBCKUQVIpslkEIpslkHz7+kIf94U4/6SM/+6f+C5eusfpEUtqujl+vTmP7kjnf3q5OgIiICIiAiIgIiICIiAiIgIiICIquA2vY20vbJBSi2jDsIjnhZccuXhfy8wBMRcAHsN/italiLSWuBBBsQRmCgoREQF68INp4D2SxH8QXkWT2Xp+ZWUcY9+op2fGRoQfX7hmVCkpZBCKbJZBCKbIglFUiClFUiDlf6QWE8yigqALmml4XHsilABP32xjzXz8vsbHcKZVU89NJ7M7HRk2zaSMnDvBsR4L5ExbDpKaaWCUcMkL3RuGeoOovqDqD1BCDyIiICIiAiIgIiICIiAiIgKt8RGo7/JULPbP8uV3LlyBAZxD3QcuLvQUYThQqWOayzZAAGg/8R/Zfpf8AermzvEHSRyRccYDhK1w4eG2oudHX063V7D8IqIZngD1WOLS4mwI6OHlYrZJKhtQC1xEcvVxHqyECwL7dcvaRMMJtDE5rAYAXxDhaxzRfgaBlxAZtd0z7CtYqalz7cZuR16+ayWJQ1VK8h/E3iF7tILHN7iMiFh3OuSTqUJnKEREQLftyWEmfFIn29Wla+odllcDgYL9DxPB/olaCvpPcrsuaOi50jbS1nDKQRmyED6Jp8iXf0h2IOgIqkQUoqkQUqVKIJRTZLIIRTZLIIXKd9uwpqWen0zbzQttMwDOaAaPA6vb82/ZAPV7KUHxOi7TvY3WEGStoGXBu+anaM2nUyRAajqW9OmWQ4sgIiICIiAiIgIiIClouQO3JQiD3QN5MsbpG3ac8xk5hyuFsH+rwD+ex9oDZwsfW4jqzw71Vs3PHNGyJ/C6WPjMXEPZP1ew3ABHeq6TaBsby11yHm0jDexGhB+qcunYD0RMYZOCrEjBE88DmZMk6dzX2+RWq7QCWKRoN2gXLXA5PJ1N/3K7tLA5jrxvvEfWYRkSO/tK8zMecYzFI1r2m2Z1afrDvQmXk/wBJyEAOcXgacRJsvEVeqWtB9U3BF/A9isogRFv+7PdtLiLhNNxRUjTm/R05BzZHfp0LtB3lBf3Q7AmumFTO3/ZYHXIcMqmQaRj9kZFx8utx9IWVmgoo4Y2RRMbHHGAxjWiwa0f51V+yCEU2SyCEU2SyCEU2UIK0U2SyCEU2SyCEU2SyCFzHeLulirOOoo+GCoN3ObpFUHqTb2Hn6wyPUZ3XT7JZB8Y4rhc1NK6GojfFIzVrxY+I6EHoRkei8a+wdp9l6bEI+XVRB9r8DxlJET1Y/UdMtDbMFcD253S1VDxSwXqqcXPExv0sTf24xqAPebcZEnhQc6REQEREBERAREQXYeIeu0kcNsx0KvNDpnFxN3Ejpr3r2mFvoz3XF7tAHbmP4fNeLDazlODiL2zVXPMxOOzbOmpt3LcXJ2qiJn8yTyuY5zL3AuLHp4di8iu1U3G9zz7xLvirSspzjdlu8vPPL0zOPgVyngc9zWMa57nENa1rS5znHQADMlbVsRu8q8SIdG3lQXs6eQHgyNiGDWR2uQyyzIX0JsXsHSYa36FnHKRZ08gBkdfUN6Mb3DzupcOd7vdzVuCoxMaWc2lB+HOcP6g8zqF2mKMNAa0BrWgNa0AANaMgABoFXZLIIRTZLIIRTZLIIRTZLIIRTZEEoqkQUoqkQUoqkQUoqkQUoqkQc8253UUtfxSw2pag58bG/Ryuvc8yMdTn6wsc7ni0Xz/tTsrU4fLyqqMsvfgePWjlA6sfofDUXzAX2GvFi+FQ1UT4KiNssbxYtcPmCM2uHQixCD4vRdJ3k7qpaDjqKbinpdT1lp/tge0z9seYGp5sgIiICIiCeI6KEWc2R2VqMRmENO29rF73XEcLPrPd+Q1PRBi6GikmkZFCx0kkh4Wsa0lzj3ALuewO5iOLgnxK0smThTg3jjOv0jh+sP7I9XX2lvOwuwtNhcdohzJnC0s7mjjkPUNHuMv7o7rknNbSgojjDQGtAaGgAAAANA0AA0ClVIgpRVIgpRVIgpRVIgpRVIgpUqUQSilEEIpRBCKUQQiw+P7VUlF/KZ2RuOYZm6QjoeBoLrd9rLT6vfRQtJDI6qTvEcTWn7z7/JRNUQsps3Kt6Yl0hFyiTfjT9KWc+MkQ/iqm78KbrTTjwfEVHPS6+nu+HVUXLBvwpOtNU/GH/Erjd91H/MVXwg/xpzwfT3Pa6cRfI53y8QuGb1t03AH1mHs9UXfNTNHsDUviH1e1nTplkNlfvto+kFUfKAf215pt+VOB6tLOT3yRt/K6c9J9Pd9r55RbDtpiMNVUPqKem9FD83xiXjaX3ze31W8N+o7VrymJyrqommcSIiuQxFxsFMzhFNM1TiERx3W/bNbxKqhhbBTMpmMGZPIu6R/V73cV3O7+4DQLVY6awVZiWeq74eva0GI+6HRqTfbWtI5kVLIOtmSscfMPI+S23At9dLIQ2pikpifeaedGPGwDh5NK4O6NUlhUxXLirS0+Pw+wsPr4p42ywyMlY7RzHBwPaLjQ9y9K+Vtidq5sPnEkbjwusJIyTwSt7COh7Haj4g/UOG1rJ4opozdkrGyN7bOF7Hv6KymvOzHf0824iqJzE/3d6EUou2ZCKbKkvAyJA8wglFISyCEUoghFKIJRSiCEUoghWqtryx4jIa8tcGOIuGvseEkdQDZXkQfJe1OGVUE8jaxsgmcS5znknm9r2v0eO8LCElfYeK4VDUxmKojZKw+69t7HtB1ae8Zrg29fd0zD2tqad5ML3iMxvN3xPILm8LvfbZp1zFhrckUzRh6dvVRXtO0/w5oArvKVti9jAqqpw22LcVdVgQFBTlZCABeyOMKmq9MPTs8OpuR1Yb0Qqk05Wf4QqTC0riNRLRVwintLAcgrxVlMW59D8itvFILLy1NM1zS06HLw713Rqt2bVcCmbfXfs1WCEvcGtFyVsdHhXCB/m5UYBSCPic72iS3waD+8j8lnGuBXOp1E55aei3gnBrcW4u3f+p7eIeA0gVg0d1lnqw1uazU3Je3d0VvMRh4v9Fqk0HRZdQCnrVOp4ZY7Q1qqoi0ra9nd5lfRQsgj5L4478AliJLATcgFrmki5Ot9V5Kgi2a8UjG26LTb1E+Hiazg1vM4q2bNNvmxI6ejM72wH+04rD1W8vFJL3q3j7EcEfzY0Fa5OBfJWwAtXqTLwZ0lFM42e2qx+qlFpampkB1D6iZwPxcseCFS9S1iSmnacRD0QVTmG7HPYe1ri0/ELMUO2VdCQY6upy6Ome9v3XEhYIRrO4PsnWVVuRTyvB0dwEM++bN+a5z4W8ud6sNywDfFWMIE7Y6ho9r1RG8juc3IHxBXcsNrWTxRTR3LJmMlbcWPC4Ai46HNcj2W3NOu19bIGgEOMURu537Ln6NHhfxC7FTwNjYyNjQ1jGtY1oFg1rRYAd1grrXN3ebrpszj08Z746f78K0UorWBKIiAi03areTRUXEzj58oy5cRB4T2Pf7LfDM9y5NtHvcrp7tic2lYekWclu+U5372hq4muIaLeluVxnpH7voDEMShp28c8sULe2SRjB8XHNabim9zDorhj5KgjK0URtf7T+EEd4uvnKrrXyuL5HOe46ue5znHxJzKtB5XE3J7NNGktxP3Tl13Gd+UxuKamjj7HSvdIbdvC3hAPmVznaHaaqr3B1TM6Thvwtyaxl/qsbYA9+uWqxTY7q41llxNbVb01MTmIwiOJehQCipmcvSopiiNlyJ1l7oHrGXVbZCFXVRlqsaj05ZRyuNCxPPKrbVkKubUt1Ovt53hmmOFlYkAWLdWlVMqlzFmY3W1cTt1/aysUQV64CxQqUNUuZtVSvp11qmNoeuSZQJFjn1Sp9JKsi1LHVxCnPVlmy21XmqK4DRY6WqNl4nPJXdGnzvLLqeLzEctD11FcSsrh2yWI1H6qkqHA5hzoyxh8HPsD8V7N2u1UWHVLpZqcTh4DQ4BvNgIJ9aPiyz0Iy6Z9D33B9v8PqbcFTGxxsOCU8p1+z17Bx8CVsot0Q+d1Or1FU5xMw4tR7ncTk9psEPdJUA2/wDGHLOUe4qc25tXCzt4IZJPzLV3JrgQCCCDoRmCpVvJDzp1Nzy5PSbjKYframof9hsUf9YOWfoN02GRWvE+UjrJPJ+TS0fJbyinljw49e57pYnD9maOCxipqdhHvCFnF94i6yyIusK5qmd5kRERAiKUBaNvnqnx4XK6N74yZIWEse5pLXOs5pI6EahEUVdFln9Sn5fNcitFQizw9i71FIRFKuHoYpRFU3x0hcQoi5WqFUERS5hS5WyURTCutSVU0qEXSqOq8CpKIuGnstFVIilVC09WkRWQzXOqWr2NRFxWu03dsGzOJzRSQCKWWMOkYHBkr2hwuBY2Oa+oqc+q37LfyRFZp+ks3GIjno+FxERaHjCIiAiIgIiIP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0" y="-1851025"/>
            <a:ext cx="51530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6042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1.gstatic.com/images?q=tbn:ANd9GcT0L2nCmRfAOryF3IbxdUvRGfFTY-WO4hU3yNLeuBzy7kgHmMNQc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7399" y1="5498" x2="41618" y2="91065"/>
                        <a14:foregroundMark x1="80925" y1="3093" x2="80347" y2="6873"/>
                        <a14:foregroundMark x1="77457" y1="17869" x2="63006" y2="19244"/>
                        <a14:foregroundMark x1="34682" y1="20962" x2="20809" y2="31615"/>
                        <a14:foregroundMark x1="35260" y1="54983" x2="38150" y2="66323"/>
                        <a14:foregroundMark x1="53179" y1="40893" x2="49133" y2="64261"/>
                        <a14:foregroundMark x1="39306" y1="38144" x2="36994" y2="46735"/>
                        <a14:foregroundMark x1="92486" y1="9966" x2="92486" y2="13058"/>
                        <a14:foregroundMark x1="92486" y1="13746" x2="97688" y2="21649"/>
                        <a14:backgroundMark x1="97688" y1="12371" x2="97688" y2="16151"/>
                        <a14:backgroundMark x1="92486" y1="18213" x2="93064" y2="20962"/>
                        <a14:backgroundMark x1="98266" y1="17526" x2="98844" y2="19931"/>
                        <a14:backgroundMark x1="91329" y1="14433" x2="93642" y2="17869"/>
                        <a14:backgroundMark x1="98266" y1="20619" x2="98266" y2="20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870" y="0"/>
            <a:ext cx="4382378" cy="732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u="sng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An agent of Justice</a:t>
            </a:r>
            <a:endParaRPr lang="en-IE" b="1" u="sng" dirty="0">
              <a:ln>
                <a:solidFill>
                  <a:schemeClr val="bg1"/>
                </a:solidFill>
              </a:ln>
              <a:solidFill>
                <a:srgbClr val="00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5400600"/>
          </a:xfrm>
        </p:spPr>
        <p:txBody>
          <a:bodyPr/>
          <a:lstStyle/>
          <a:p>
            <a:r>
              <a:rPr lang="en-IE" dirty="0" smtClean="0">
                <a:ln>
                  <a:solidFill>
                    <a:sysClr val="windowText" lastClr="000000"/>
                  </a:solidFill>
                </a:ln>
              </a:rPr>
              <a:t>As is typical of human nature…Othello </a:t>
            </a:r>
            <a:r>
              <a:rPr lang="en-IE" u="sng" dirty="0" smtClean="0">
                <a:ln>
                  <a:solidFill>
                    <a:sysClr val="windowText" lastClr="000000"/>
                  </a:solidFill>
                </a:ln>
              </a:rPr>
              <a:t>attempts to justify</a:t>
            </a:r>
            <a:r>
              <a:rPr lang="en-IE" dirty="0" smtClean="0">
                <a:ln>
                  <a:solidFill>
                    <a:sysClr val="windowText" lastClr="000000"/>
                  </a:solidFill>
                </a:ln>
              </a:rPr>
              <a:t> his decision to murder Desdemona. It is </a:t>
            </a:r>
            <a:r>
              <a:rPr lang="en-IE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an act for all men</a:t>
            </a:r>
            <a:r>
              <a:rPr lang="en-IE" dirty="0" smtClean="0">
                <a:ln>
                  <a:solidFill>
                    <a:sysClr val="windowText" lastClr="000000"/>
                  </a:solidFill>
                </a:ln>
              </a:rPr>
              <a:t>. (Not personal at all!!):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	</a:t>
            </a:r>
            <a:r>
              <a:rPr lang="en-IE" b="1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‘She must die, else she’ll betray more men’.</a:t>
            </a:r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/>
              <a:t>Sadly…he allows himself to be commanded by his…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8075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t0.gstatic.com/images?q=tbn:ANd9GcRyFlBE2QLwZgsbxZ_khNt99u7yafRLUknt8kFG0WI7FRp1uGvri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4502" y1="76190" x2="96016" y2="886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u="sng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Temper…Cruel</a:t>
            </a:r>
            <a:endParaRPr lang="en-IE" b="1" u="sng" dirty="0">
              <a:ln>
                <a:solidFill>
                  <a:schemeClr val="bg1"/>
                </a:solidFill>
              </a:ln>
              <a:solidFill>
                <a:srgbClr val="00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5328592"/>
          </a:xfrm>
        </p:spPr>
        <p:txBody>
          <a:bodyPr>
            <a:normAutofit lnSpcReduction="10000"/>
          </a:bodyPr>
          <a:lstStyle/>
          <a:p>
            <a:r>
              <a:rPr lang="en-IE" dirty="0" smtClean="0"/>
              <a:t>For a man used to having orders obeyed; he is </a:t>
            </a:r>
            <a:r>
              <a:rPr lang="en-IE" u="sng" dirty="0" smtClean="0"/>
              <a:t>incapable of tolerating</a:t>
            </a:r>
            <a:r>
              <a:rPr lang="en-IE" dirty="0" smtClean="0"/>
              <a:t> Desdemona’s persistent plea of innocence.</a:t>
            </a:r>
          </a:p>
          <a:p>
            <a:endParaRPr lang="en-IE" dirty="0"/>
          </a:p>
          <a:p>
            <a:r>
              <a:rPr lang="en-IE" dirty="0" smtClean="0"/>
              <a:t>While Desdemona requests 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‘but half an hour, but while I say one prayer’</a:t>
            </a:r>
            <a:r>
              <a:rPr lang="en-IE" b="1" i="1" dirty="0" smtClean="0"/>
              <a:t>;</a:t>
            </a:r>
            <a:r>
              <a:rPr lang="en-IE" dirty="0" smtClean="0"/>
              <a:t> Othello denies her this with rage. </a:t>
            </a:r>
            <a:r>
              <a:rPr lang="en-IE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</a:t>
            </a:r>
            <a:r>
              <a:rPr lang="en-IE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Tis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too late’.</a:t>
            </a:r>
          </a:p>
          <a:p>
            <a:endParaRPr lang="en-IE" b="1" i="1" dirty="0"/>
          </a:p>
          <a:p>
            <a:r>
              <a:rPr lang="en-IE" dirty="0" smtClean="0">
                <a:ln>
                  <a:solidFill>
                    <a:sysClr val="windowText" lastClr="000000"/>
                  </a:solidFill>
                </a:ln>
              </a:rPr>
              <a:t>To send her to what he believes is </a:t>
            </a:r>
            <a:r>
              <a:rPr lang="en-IE" u="sng" dirty="0" smtClean="0">
                <a:ln>
                  <a:solidFill>
                    <a:sysClr val="windowText" lastClr="000000"/>
                  </a:solidFill>
                </a:ln>
              </a:rPr>
              <a:t>eternal damnation</a:t>
            </a:r>
            <a:r>
              <a:rPr lang="en-IE" dirty="0" smtClean="0">
                <a:ln>
                  <a:solidFill>
                    <a:sysClr val="windowText" lastClr="000000"/>
                  </a:solidFill>
                </a:ln>
              </a:rPr>
              <a:t> would have been </a:t>
            </a:r>
            <a:r>
              <a:rPr lang="en-IE" b="1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utterly shocking for a Shakespearean audience!</a:t>
            </a:r>
            <a:endParaRPr lang="en-IE" b="1" dirty="0">
              <a:ln>
                <a:solidFill>
                  <a:schemeClr val="bg1"/>
                </a:solidFill>
              </a:ln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33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u="sng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A noble final impression?</a:t>
            </a:r>
            <a:endParaRPr lang="en-IE" b="1" u="sng" dirty="0">
              <a:ln>
                <a:solidFill>
                  <a:schemeClr val="bg1"/>
                </a:solidFill>
              </a:ln>
              <a:solidFill>
                <a:srgbClr val="00FF00"/>
              </a:solidFill>
            </a:endParaRPr>
          </a:p>
        </p:txBody>
      </p:sp>
      <p:pic>
        <p:nvPicPr>
          <p:cNvPr id="9218" name="Picture 2" descr="http://t0.gstatic.com/images?q=tbn:ANd9GcQIvfj48t9Ex_RTsHTmS8LKLscl9q46cQCYKv4ScQHlawGxfFk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90850"/>
            <a:ext cx="3867150" cy="3867150"/>
          </a:xfrm>
          <a:prstGeom prst="rect">
            <a:avLst/>
          </a:prstGeom>
          <a:solidFill>
            <a:srgbClr val="000000">
              <a:shade val="95000"/>
            </a:srgbClr>
          </a:solidFill>
          <a:ln w="57150" cap="sq">
            <a:solidFill>
              <a:schemeClr val="bg1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scene3d>
            <a:camera prst="perspectiveHeroicExtremeLeftFacing"/>
            <a:lightRig rig="threePt" dir="t"/>
          </a:scene3d>
          <a:ex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5184576"/>
          </a:xfrm>
        </p:spPr>
        <p:txBody>
          <a:bodyPr>
            <a:normAutofit fontScale="85000" lnSpcReduction="20000"/>
          </a:bodyPr>
          <a:lstStyle/>
          <a:p>
            <a:r>
              <a:rPr lang="en-IE" dirty="0" smtClean="0"/>
              <a:t>What is our final impression of Othello?</a:t>
            </a:r>
          </a:p>
          <a:p>
            <a:endParaRPr lang="en-IE" dirty="0"/>
          </a:p>
          <a:p>
            <a:r>
              <a:rPr lang="en-IE" dirty="0" smtClean="0"/>
              <a:t>He </a:t>
            </a:r>
            <a:r>
              <a:rPr lang="en-IE" b="1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does not attempt to disguise </a:t>
            </a:r>
            <a:r>
              <a:rPr lang="en-IE" dirty="0" smtClean="0"/>
              <a:t>his role in the murder of Desdemona; nor the attempted murder of Cassio. </a:t>
            </a:r>
            <a:r>
              <a:rPr lang="en-IE" u="sng" dirty="0" smtClean="0"/>
              <a:t>He accepts his fate: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	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‘Nay, stare not, masters, it is true indeed.’</a:t>
            </a:r>
          </a:p>
          <a:p>
            <a:pPr marL="0" indent="0">
              <a:buNone/>
            </a:pPr>
            <a:endParaRPr lang="en-IE" b="1" i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	‘Why, anything; an honourable murderer, if you will, 	for nought did I in hate, but all in honour’.</a:t>
            </a:r>
            <a:endParaRPr lang="en-IE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IE" dirty="0"/>
          </a:p>
          <a:p>
            <a:r>
              <a:rPr lang="en-IE" dirty="0" smtClean="0"/>
              <a:t>This underscores the play as a tragedy.</a:t>
            </a:r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6242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60127" y1="57233" x2="64557" y2="61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0373" y="2016124"/>
            <a:ext cx="9888370" cy="497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u="sng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His fate? Self destruction</a:t>
            </a:r>
            <a:endParaRPr lang="en-IE" b="1" u="sng" dirty="0">
              <a:ln>
                <a:solidFill>
                  <a:schemeClr val="bg1"/>
                </a:solidFill>
              </a:ln>
              <a:solidFill>
                <a:srgbClr val="00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472608"/>
          </a:xfrm>
        </p:spPr>
        <p:txBody>
          <a:bodyPr/>
          <a:lstStyle/>
          <a:p>
            <a:r>
              <a:rPr lang="en-IE" dirty="0" smtClean="0"/>
              <a:t>Othello dies </a:t>
            </a:r>
            <a:r>
              <a:rPr lang="en-IE" u="sng" dirty="0" smtClean="0"/>
              <a:t>knowing that he will burn in hell </a:t>
            </a:r>
            <a:r>
              <a:rPr lang="en-IE" dirty="0" smtClean="0"/>
              <a:t>for his murder of Desdemona:</a:t>
            </a:r>
            <a:endParaRPr lang="en-IE" dirty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	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‘This look of thine will hurl my soul from 	heaven and fiends will snatch at it’.</a:t>
            </a:r>
          </a:p>
          <a:p>
            <a:pPr marL="0" indent="0">
              <a:buNone/>
            </a:pPr>
            <a:endParaRPr lang="en-IE" b="1" i="1" dirty="0"/>
          </a:p>
          <a:p>
            <a:r>
              <a:rPr lang="en-IE" dirty="0" smtClean="0"/>
              <a:t>Knowing this; he takes his own life without praying; thus </a:t>
            </a:r>
            <a:r>
              <a:rPr lang="en-IE" b="1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committing himself to the death fate he believed Desdemona would face.</a:t>
            </a:r>
          </a:p>
        </p:txBody>
      </p:sp>
      <p:sp>
        <p:nvSpPr>
          <p:cNvPr id="4" name="AutoShape 2" descr="data:image/jpeg;base64,/9j/4AAQSkZJRgABAQAAAQABAAD/2wCEAAkGBhIPEBAQDxIQEA8SEBAQDw8PEBQPEBAQFBAVFRUQEhIXGyYeFxkjGRUUHzIiJCcpLC0tFR4xNTMqNSgrLSkBCQoKDgwOFw8PGiwcFBwpKSkpKSkpKSkpKSkpKSkpKSkpKSkpKSkpKSkpKSkpKSkpKSkpKSwpLCkpKSkpKSkpKf/AABEIAJ8BPAMBIgACEQEDEQH/xAAbAAABBQEBAAAAAAAAAAAAAAAAAQIDBQYEB//EADsQAAEDAgMFBAcGBwEBAAAAAAEAAhEDEgQTIQUxQVFhBhVxkhQiUlOBkdIjMkKhsdEHYnKyweHwM/H/xAAYAQEBAQEBAAAAAAAAAAAAAAAAAQIDBP/EAB8RAQEBAQADAAIDAAAAAAAAAAABEQISITEDcRNRYf/aAAwDAQACEQMRAD8AelQhaeQJJSoQIUJUiBLRyTXUvBPQg56lFRPpcpC7Ux1OTP5IK97Dx38zvTbF3vo/8VE+lPAackHMGpbU8N1TrUEdqWxPhLagjhEKWxFiiorUtqlsS2KpiG1FqmsRYhiC1EKaxFihiG1FqltSWKiGxJaprUlqBG1XDQOcByDiAlz3+2/zu/dFqLUCZz/bf53fujOf7b/O790tqLUCZz/bf53fujOf7b/O790tqLUCZz/bf53fujOf7b/O790tqLUCZz/bf53fujOf7b/O790tqLUCZz/bf53fujOf7b/O790tqLUFpCSEtqLUCEJITrUWoGoTrUWoGoS2ohAiROhJagrNobWyarGvacuoCA8CbXDeD0gj811uboCOIBB5giQR0ITcfgm1mFjtx3Hi08woaWPFFrKFVsMDYY8AC48Sw/hdxLDodSIOqNybP9PLUoYpAGnVjg9sxc3TXfBB1B6FFqjJlqW1PhLCqI4ShqfCWERHalDU+1FqKjtRalrVWsBc9wa0bydFknduLsQ0MAFAEtcHCHuE/eB/CRvhFnNrWWpIUoHL4HoiExEVqLVicf25qnEZdANNMOsAIFz9YmTMSpsN2kxFwMtqsA+1tY1ozOFNjo1jST+ukxv+OtfaktVHs7tW18Csw0yY9dsuZqYHz+Kv2wRIMhVmyxHai1SWIsUZR2otUliLEEdqLVJYixBHai1SWIsQR2otUliLEEdqLVJYixB3ITMxGYtB6EzMRmIHoTMxGYgdCITcxGYgdaktSZiS9ArmrmxOGbUa5j2hzCILSJBXRemlFUOwmOwtdzKlzsJ67RVHrvptba4Nqt/G3Xx46b1oHCm8jJcHSJDQZkb5YfxCNY3jrErlw7fWcf5n/qP2XJjNjm7NoGypqTTP/lUMg6x912m8f7WY62y+qsbUsKlwfacGo6limupVBxI16E+0D7Q18Vd0nhwDmkOadxaZCrHXNhLUtqfC4Nt7TGGoufLcyCKTT+J8aacQN5RmRz7U7RUcM4U3EuqkTls1IHNxOgWfx20nYuDc+nTaT9lTdbf/AFu3lY/E7RILoNz3EmpVdqXOO8q42ZWso3ElznknX5f4R3nGOrDVNYpsYD0En4uJV/htkiqBn4dlQe1Tc3MHgTH6qooUmgNt3Hcf8lbrY7KdGmH1muNwhrphrUaZQudhBVYKtQMYQKTKjSKlpn1rQYgaaag6xu1zG1+1GLDnMNb1C38DWtDmkcwJ3L0PG4VjwaTiHAgmlUGtjiPuzymAR/peU7Qo34hzGDUuta3fHT/uSi5HFSfDgdfgYPzWw2TUDWl1UMZLBTZLiMudXOHJx5b9ddVUYTZraZNV82Nks4l0b3gcp4nQfJdtGi9po169IspVHQxxJJa2eW6NRwCix6H2b7IMxNL7OpSADCykxsuIqb7Kl2oDhdzBg+BSlhrW0XNBbIdTrNIh1wAfSeRJnTNYSD+AcjFZW7eMNBlFhFM0RaAJDyQ4kyY5nd/KFz7J2ox5LWkgOeyoRJNrjXvFs8JLmkePNXlPyfGhtRapIRCryajtRapIRCKjtRapIRCCO1FqkhEII7UWqSEQgjtS2p8IhAQiE9CIZCIT0IGQiE9CBkIhPQgZCIT0IG2oATkQioKA1d4v/uXRao6A1Pi/+9ThIvX1wbT2NSxLQ2q3Uase3R7Dza7/ABuWSxeGxWznh7XXUi6HVWtuYW8G1WToeG/wPBb1DmSCDBBEEESCORCLOs/Sh2L2tpVy1lT7Cs4C1riCx8+w7n0MHxXn/aPaz8RXqHUlxLWAHSnSB9Vo5TvPUlXfbjYtLDOYaOmbddROtNobHrt4jU7vlCoMPRiSSS46lx3lHbmT7FPWolhg/wD1WmExZdSDRq6nPq+03fI6hOx+FD6ZdPrN1Agkls6/Lf8ABV2Fa65tpAM6Df8AGFG257J4s1G5YYSRUa5pcNHNPqvB/pNp+a3NWvkC0Fr2xBpuEgcII0jpvWX7Cttc0A/aG22RNznbxA1JJ6cVotq7GfmZjnE3akxq08iOI4KsqLGvbSbUrBj2sh7mBrvUFouIc08B4jeAvMhiQahe+TL7nAct5C33bRlc4X7NhdRLiKj2DRtNhBmN8OeBJ3fZN5rz6hWDSDbJG6d08zzhSrFk7armXFxN1S2ANLabTIYeESGmOi5Km1ahfc9zneLi7TlrwhWGw9jjF3VKr3QHWwN50nedANeSqdo4PJqvp77Toebd4PyUVPjmQGVAbrgRPH1dBPWB+RWh7Fy+pTaBJmXE8Ghwf5fVHxd1VDsvCVMQDRY0vJc1zYEwdQfhH6L1Hsz2cGDpwYdVdF7huAG5jen6n4Kxju5FrCLU+1LC08+I7UWqSEQoI7UWqSEQqI7UWqSEQgjtRapISQgZai1PtRagSEQnIRDYRCchAyEQnwiEDIRCfCIQMhKnQiEDYSwlSqKjocf63/3FSAJtEb59p3yu3qUBCkATw1KAufae0G4ak+s8EhseqN7iSAGj4lB5927xwqYqwbqTWs01k/edp4mPgqWm2d2qTEvNSo+oTq9xcdJ1JmB804EgQAT4dddUeiT0eYAMiR46Hou7sj2aGLxDaQBkwS4CbGNMl0fADXnqqiviS4gHTdorDYuOD24mlmOpzh3ObY4sFSox7CGPje0i7TduPBS/GouO0VUYHFU24V5mk9pbUbUZUIc3e6WEt05c1ebL7VVMUym2rIqVq2WaoP8A61A1zqj44QwMEARqFgcW0NqmmHXtbEGIkwCSByn9F27E7VHDV6RqUr6NNtRjQBL2GoRdVZOl0Bo8NJUz5S2+3q7KYAAAgAQAOAiIWd2n/D/CV3moWOpuJl2U6xrj/TED4QrLYXaKjjGyw2VAJdReRmN6xxb1HxhWlq083uM3hOxNCiC2mXtBMmSDJ5yVFiOwWGqvD6t7yNIusBHIxqtRCbCL51w4LZtKg2yjTZTbyYInqTvPxU0KYtTCEZ1GhOQqGoTkIGoTkIhqE5CBqE5CBqE5CBiEIQCEIQCEIQCEIQCEIQCUJEoRTgntCYFI1QOAWH/iJj6rbWFjm4YFv2m9lSoQSBpyAOnieS3IWF/izVIpYZvA1KhPiGNA/uKNcfWKoY6nxPGeMK3wle4gQbSC6Y0Om8acVmMHhbyZMAanmtNSxbgwNaYAAAAA4DwUeg3bNC9tzfvNBgcxyWf2UTmgaayDJAHzOgVtVxJDoqC8Hxn5cVHVwLHGWNcBrIboPGDvQ03Kh90BxIAuJMN0jjv8U/B4hoL/AFQ5pPEa8PumfFegbE2RsqvbZTYakCaVZzry4AScsutd8JCvqHZrC03VHsoU2uqAh8Dgd4A3N+EKsXqPNMJWANwfl1RLmODrbGhp1a4fiOgjqVr9h7exTqzaNRjarZAfVGjmfZh8mNDv5Lg2x/D6pcXYdzHDgx5scByk6H8k1vY3FUWNeDSrGHX0ri2o24QX0qh0zAC6DoAYOsIlsrdkJpCyeze1FRr8p4cakgei4j7PFAlzA1tN50qy6o1jZ1dY5xIC0OC2rSr/AHDDvYeLHj4HeNDqJHFHK82OkhMcpCmFGTIRCVCKSEQlQiEhEJUIEhEJUIEhEJUIEhEJUIIJRKRCBZRKRCKWUSklEoFlEpJSXIHSiU25LKGHSlCYlBVDwpGqJSNKiJQsb/FTC3YSnU4064Hwe0j9WtWxaUzGYRlam+lUF1N7S1zTxB/Q8Z6I1zcuvCMA+C7wH6q/2SWyS+Tobd0T1lV/aHs/UwGINN0uYZNKpGlRk7/EcR/pQ4bHD7pMKPQ1+C2WKn2lognWBuHJaXB7MouFpa0HoFhtnbYfS3GR+f8AtaTCbeY9snR3MaIpm3tjUKRF9zWk+pUtL6Zd7Mtkh3QgKHZ+28RQIDK7arPYqEPgctTcF3naelrocHaa66EcJ4rgxGxaD4Aup7oLRe1o4l1Mn1zx+83XfKnwzWmwfaxjoFZppH2h69P5jUfEfFXNDENqND6bmvY77rmmQfArzcdl8S31sO5tVoBLsp8FoAk3sfAG7dx4SoKG0sXgql4BZcJqUnMdlvje5zYEOjiNVZ1K59fjr0faOyaWJbbWY14H3SdHsPNjxq0+BVHT7Hllag5tZzqVJ9wbUk1IDWNay7cQ1tNoGggTvVrsPb1PGU7mGHgDMpky5jj14jkV3lVz2z0aUxycSo3FGCSiUkolULKJSSiUCyiUkolAsolJKJQLKJSSiUCyiUkolBz3IuUOaEZoUXE1yLlDmhGaEXE0olQ5oRmhBLckuUWaEmaEEtydeoM0Jc4IJ7kAqHPCXPCI6QU4Fcwrp4roY6mlZXtL25NF5o4VralVph73SWNPFoAIkjiZgdV27c7RNw7bW+tWcPUby4XlYrD4ID9Y59SeJR055/tBtfaVfFhpxFS5zZtaGhtNpO8taBqd2p5KibQYHC4kw4XW74nWCeMK/wAW8C6N8EDpJ1P6KnwuE1lx16I6xEzEOaSIMbhpwXUzHRzCmq4KGiXWiNeccgua5m4tNvOfW/ZB1M2sQQZMjdK6W7fI3kn5qkq0wCYMjQiElMCT8xPhuQaij2laCOfAkkEeHJXje2ZystzyacBpGkFunqXD8PTdJnfqvMn1SfBStoS24SBx5LOSte40h2kcPWNbD1MsuLoAMkgmSC133h46Stx2b7YMxMU6trK+4R9yr/TO53T5SvIqTodv08Ve4OoHAtdo8atPODwdvkRMrTHXOvYHFROKrNhbVz8PTe4y6C155uabSfjE/FdprI4YkQos9GcFUxMhQ5wRnBDEyFDnBGcEMTIUOcEZwQxMhQ5wRnBDEyFDnBGcEMZ/vDqjvDqs36R1R6T1UdPFpO8OqO8OqzfpHVHpHVDxaTvDqjvDqs36T1R6T1Q8Wk9P6o9PHNZv0nqj0nqh4tJ6eOaO8BzWb9J6o9J6oeLRHaHVIdpjms6cT1TTW6ovi0ne4HFNft5rQSTuBPyWaceqjfQB36oeLirbYdUe+odajideDRyHgoKm03AQ0mV292s5fmUw7IZy/NHT046e0HkR9n/U4hOz3e9pDwMfo1dPczOvzSdys6/NDVbXqOn74d1Dp/2mitHGVa9zM6/NHczOR+aIpzUMSNIJ+R4JBV4fBXHcreE/NIdhN5lF1RwpKdZwBAcQDqROhImDHPU/NWx2D/MUncH835KGq5lfWYaIjc0Dcp6+0alSoajnF1Rxc5zjqS5x1P5rp7gPtj5KSjsMtM3weYGqqa1uwMWKFBlNx9b1nOHIuMx/3VWPe7eax9LBxvc4/FdLdOKMWNSNpDmjvJvNZnM6ozOqJjTd5N5o7ybzWZzOqXM6oY0veTeaO8m81mszqkzOqGNN3k3mjvJvNZnM6ozOqGNN3k3n+aO8m81mb+qL+qGNN3kOaO8hzWZv6ov6oYq61XQLmdX13rqr7JrwPszv9tn1LkfsjET/AOZ87PqVdSjEdUHEpg2PiPdnzs+pL3PiPdnzs+pQL6Ql9ITe6MR7s+dn1I7pxHuz52fUhh3pCPSU3unEe7PnZ9SO6cR7s+dn1IYd6Sj0lN7pxHuz52fUuXFU30iG1BaSJAkHSY4Hog7PSE70hVYxCcMQgsxiU4YhVorpwrqoshiE4YhVucnCqhiyFdLnquFZKK6CxGITs9V4rpRVUR356M9cOajNQd2ejPXCaqQ1kHccQkz1w5yM5B2nEJM9cWakNVB35/VGeuDOSirKGO7PRnJO6a/uz52fUjumv7s+dn1IuFzkZ6Tumv7s+dn1I7pr+7PnZ9SJhc9Gek7pr+7PnZ9SO6a/uz52fUhhc9Gek7pr+7PnZ9SO6a/uz52fUhhc9Gek7pr+7PnZ9SO6a/uz52fUhj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0" y="-1851025"/>
            <a:ext cx="76676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97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u="sng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Villain or Victim?</a:t>
            </a:r>
            <a:endParaRPr lang="en-IE" b="1" u="sng" dirty="0">
              <a:ln>
                <a:solidFill>
                  <a:schemeClr val="bg1"/>
                </a:solidFill>
              </a:ln>
              <a:solidFill>
                <a:srgbClr val="00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5400600"/>
          </a:xfrm>
        </p:spPr>
        <p:txBody>
          <a:bodyPr/>
          <a:lstStyle/>
          <a:p>
            <a:r>
              <a:rPr lang="en-IE" dirty="0" smtClean="0"/>
              <a:t>While Othello is a villain; it must be acknowledged that he is </a:t>
            </a:r>
            <a:r>
              <a:rPr lang="en-IE" b="1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abused</a:t>
            </a:r>
            <a:r>
              <a:rPr lang="en-IE" dirty="0" smtClean="0">
                <a:ln>
                  <a:solidFill>
                    <a:schemeClr val="bg1"/>
                  </a:solidFill>
                </a:ln>
              </a:rPr>
              <a:t> </a:t>
            </a:r>
            <a:r>
              <a:rPr lang="en-IE" dirty="0" smtClean="0"/>
              <a:t>as he is an </a:t>
            </a:r>
            <a:r>
              <a:rPr lang="en-IE" b="1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outsider</a:t>
            </a:r>
            <a:r>
              <a:rPr lang="en-IE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 </a:t>
            </a:r>
            <a:r>
              <a:rPr lang="en-IE" dirty="0" smtClean="0"/>
              <a:t>living within the civilised Venetian community.</a:t>
            </a:r>
          </a:p>
          <a:p>
            <a:endParaRPr lang="en-IE" dirty="0"/>
          </a:p>
          <a:p>
            <a:r>
              <a:rPr lang="en-IE" dirty="0" smtClean="0"/>
              <a:t>Othello plays on his insecurities of him being:</a:t>
            </a:r>
          </a:p>
          <a:p>
            <a:pPr marL="0" indent="0">
              <a:buNone/>
            </a:pPr>
            <a:r>
              <a:rPr lang="en-IE" dirty="0"/>
              <a:t>	</a:t>
            </a:r>
            <a:r>
              <a:rPr lang="en-IE" dirty="0" smtClean="0"/>
              <a:t>- Racially different;</a:t>
            </a:r>
          </a:p>
          <a:p>
            <a:pPr marL="0" indent="0">
              <a:buNone/>
            </a:pPr>
            <a:r>
              <a:rPr lang="en-IE" dirty="0"/>
              <a:t>	</a:t>
            </a:r>
            <a:r>
              <a:rPr lang="en-IE" dirty="0" smtClean="0"/>
              <a:t>- Unfamiliar with Venetian customs;</a:t>
            </a:r>
          </a:p>
          <a:p>
            <a:pPr marL="0" indent="0">
              <a:buNone/>
            </a:pPr>
            <a:r>
              <a:rPr lang="en-IE" dirty="0"/>
              <a:t>	</a:t>
            </a:r>
            <a:r>
              <a:rPr lang="en-IE" dirty="0" smtClean="0"/>
              <a:t>- Venetian women’s notoriety promiscuity;</a:t>
            </a:r>
          </a:p>
        </p:txBody>
      </p:sp>
    </p:spTree>
    <p:extLst>
      <p:ext uri="{BB962C8B-B14F-4D97-AF65-F5344CB8AC3E}">
        <p14:creationId xmlns:p14="http://schemas.microsoft.com/office/powerpoint/2010/main" val="329530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3.gstatic.com/images?q=tbn:ANd9GcQKazizxeG0YCiJroCTcohj6a7Tb6L880diLGPbkAv-5Ib5vfJ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94" b="100000" l="7797" r="91864">
                        <a14:foregroundMark x1="49153" y1="35673" x2="41356" y2="61988"/>
                        <a14:foregroundMark x1="38644" y1="86550" x2="39661" y2="95906"/>
                        <a14:foregroundMark x1="67119" y1="97661" x2="62034" y2="97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551"/>
            <a:ext cx="11196736" cy="650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6624736"/>
          </a:xfrm>
        </p:spPr>
        <p:txBody>
          <a:bodyPr>
            <a:normAutofit/>
          </a:bodyPr>
          <a:lstStyle/>
          <a:p>
            <a:r>
              <a:rPr lang="en-IE" dirty="0" smtClean="0"/>
              <a:t>When faced with the </a:t>
            </a:r>
            <a:r>
              <a:rPr lang="en-IE" u="sng" dirty="0" smtClean="0"/>
              <a:t>threat</a:t>
            </a:r>
            <a:r>
              <a:rPr lang="en-IE" dirty="0" smtClean="0"/>
              <a:t> of the angry Brabantio he </a:t>
            </a:r>
            <a:r>
              <a:rPr lang="en-IE" b="1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calmly</a:t>
            </a:r>
            <a:r>
              <a:rPr lang="en-IE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 </a:t>
            </a:r>
            <a:r>
              <a:rPr lang="en-IE" dirty="0" smtClean="0"/>
              <a:t>comments that the 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‘services he has done the </a:t>
            </a:r>
            <a:r>
              <a:rPr lang="en-IE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signiory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, shall out-tongue his complaints’.</a:t>
            </a:r>
          </a:p>
          <a:p>
            <a:endParaRPr lang="en-IE" b="1" i="1" dirty="0"/>
          </a:p>
          <a:p>
            <a:endParaRPr lang="en-IE" b="1" i="1" dirty="0" smtClean="0"/>
          </a:p>
          <a:p>
            <a:r>
              <a:rPr lang="en-IE" dirty="0" smtClean="0"/>
              <a:t>When looking upon the sword of Brabantio he </a:t>
            </a:r>
            <a:r>
              <a:rPr lang="en-IE" b="1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calmly</a:t>
            </a:r>
            <a:r>
              <a:rPr lang="en-IE" dirty="0" smtClean="0">
                <a:ln>
                  <a:solidFill>
                    <a:schemeClr val="bg1"/>
                  </a:solidFill>
                </a:ln>
              </a:rPr>
              <a:t> </a:t>
            </a:r>
            <a:r>
              <a:rPr lang="en-IE" u="sng" dirty="0" smtClean="0"/>
              <a:t>commands</a:t>
            </a:r>
            <a:r>
              <a:rPr lang="en-IE" dirty="0" smtClean="0"/>
              <a:t> him to 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‘keep up your bright swords, for the dew will rust ‘</a:t>
            </a:r>
            <a:r>
              <a:rPr lang="en-IE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em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’. </a:t>
            </a:r>
          </a:p>
          <a:p>
            <a:endParaRPr lang="en-IE" b="1" i="1" dirty="0"/>
          </a:p>
          <a:p>
            <a:endParaRPr lang="en-IE" b="1" i="1" dirty="0" smtClean="0"/>
          </a:p>
          <a:p>
            <a:r>
              <a:rPr lang="en-IE" dirty="0" smtClean="0"/>
              <a:t>This can also be interpreted as </a:t>
            </a:r>
            <a:r>
              <a:rPr lang="en-IE" b="1" u="sng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ARROGANCE</a:t>
            </a:r>
            <a:r>
              <a:rPr lang="en-IE" dirty="0" smtClean="0"/>
              <a:t>!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8861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7740"/>
            <a:ext cx="8928992" cy="6713628"/>
          </a:xfrm>
        </p:spPr>
        <p:txBody>
          <a:bodyPr/>
          <a:lstStyle/>
          <a:p>
            <a:r>
              <a:rPr lang="en-IE" dirty="0" smtClean="0"/>
              <a:t>At the same time he never asked for any real hard evidence.</a:t>
            </a:r>
          </a:p>
          <a:p>
            <a:endParaRPr lang="en-IE" dirty="0"/>
          </a:p>
          <a:p>
            <a:r>
              <a:rPr lang="en-IE" dirty="0" smtClean="0"/>
              <a:t>He foolishly </a:t>
            </a:r>
            <a:r>
              <a:rPr lang="en-IE" smtClean="0"/>
              <a:t>and fickly </a:t>
            </a:r>
            <a:r>
              <a:rPr lang="en-IE" dirty="0" smtClean="0"/>
              <a:t>settled for circumstantial and speculative evidence.</a:t>
            </a:r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r>
              <a:rPr lang="en-IE" dirty="0" smtClean="0"/>
              <a:t>Villain or Victim?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6899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u="sng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Well spoken &amp; pays due respect.</a:t>
            </a:r>
            <a:endParaRPr lang="en-IE" b="1" u="sng" dirty="0">
              <a:ln>
                <a:solidFill>
                  <a:schemeClr val="bg1"/>
                </a:solidFill>
              </a:ln>
              <a:solidFill>
                <a:srgbClr val="00FF00"/>
              </a:solidFill>
            </a:endParaRPr>
          </a:p>
        </p:txBody>
      </p:sp>
      <p:pic>
        <p:nvPicPr>
          <p:cNvPr id="3074" name="Picture 2" descr="https://encrypted-tbn3.gstatic.com/images?q=tbn:ANd9GcTG3hvCRU-RI8xOeSYx--rc_6ShDs7ukhDuNdFNG7kshEBhi01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98" l="0" r="99010">
                        <a14:backgroundMark x1="9901" y1="4418" x2="32673" y2="84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556792"/>
            <a:ext cx="4453086" cy="547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8856984" cy="5472608"/>
          </a:xfrm>
        </p:spPr>
        <p:txBody>
          <a:bodyPr/>
          <a:lstStyle/>
          <a:p>
            <a:r>
              <a:rPr lang="en-IE" dirty="0" smtClean="0"/>
              <a:t>It is important to point out that early in the play the character of Othello is very </a:t>
            </a:r>
            <a:r>
              <a:rPr lang="en-IE" b="1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eloquent</a:t>
            </a:r>
            <a:r>
              <a:rPr lang="en-IE" dirty="0" smtClean="0">
                <a:ln>
                  <a:solidFill>
                    <a:schemeClr val="bg1"/>
                  </a:solidFill>
                </a:ln>
              </a:rPr>
              <a:t> </a:t>
            </a:r>
            <a:r>
              <a:rPr lang="en-IE" dirty="0" smtClean="0"/>
              <a:t>in his speech; and </a:t>
            </a:r>
            <a:r>
              <a:rPr lang="en-IE" b="1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gentlemanly</a:t>
            </a:r>
            <a:r>
              <a:rPr lang="en-IE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 </a:t>
            </a:r>
            <a:r>
              <a:rPr lang="en-IE" dirty="0" smtClean="0"/>
              <a:t>in his public behaviour.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	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‘Most potent, grave and reverend </a:t>
            </a:r>
            <a:r>
              <a:rPr lang="en-IE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signiors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, 	my very noble and </a:t>
            </a:r>
            <a:r>
              <a:rPr lang="en-IE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approv’d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good masters’.</a:t>
            </a:r>
          </a:p>
          <a:p>
            <a:pPr marL="0" indent="0">
              <a:buNone/>
            </a:pPr>
            <a:endParaRPr lang="en-IE" b="1" i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	‘Worthy Montano…the gravity and stillness of 	your youth the world hath noted’.</a:t>
            </a:r>
            <a:endParaRPr lang="en-IE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70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b="1" u="sng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Well respected and admired</a:t>
            </a:r>
            <a:endParaRPr lang="en-IE" b="1" u="sng" dirty="0">
              <a:ln>
                <a:solidFill>
                  <a:schemeClr val="bg1"/>
                </a:solidFill>
              </a:ln>
              <a:solidFill>
                <a:srgbClr val="00FF00"/>
              </a:solidFill>
            </a:endParaRPr>
          </a:p>
        </p:txBody>
      </p:sp>
      <p:pic>
        <p:nvPicPr>
          <p:cNvPr id="4" name="Picture 2" descr="http://t2.gstatic.com/images?q=tbn:ANd9GcQFBcWL4bCg6FXbc-Zk_mvi1x8vvvtjnZUMNvaab4KWlZv-b57c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39" b="100000" l="0" r="100000">
                        <a14:foregroundMark x1="7989" y1="50360" x2="7438" y2="94964"/>
                        <a14:foregroundMark x1="29752" y1="33094" x2="22314" y2="95683"/>
                        <a14:foregroundMark x1="32507" y1="51799" x2="35262" y2="92086"/>
                        <a14:foregroundMark x1="59504" y1="53957" x2="58402" y2="90647"/>
                        <a14:foregroundMark x1="45179" y1="49640" x2="50138" y2="92806"/>
                        <a14:foregroundMark x1="81818" y1="34532" x2="79339" y2="92806"/>
                        <a14:foregroundMark x1="89807" y1="43165" x2="94215" y2="920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6952"/>
            <a:ext cx="9144000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5400600"/>
          </a:xfrm>
        </p:spPr>
        <p:txBody>
          <a:bodyPr>
            <a:normAutofit lnSpcReduction="10000"/>
          </a:bodyPr>
          <a:lstStyle/>
          <a:p>
            <a:r>
              <a:rPr lang="en-IE" dirty="0" smtClean="0"/>
              <a:t>It should be commented that he is a well </a:t>
            </a:r>
            <a:r>
              <a:rPr lang="en-IE" b="1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respected</a:t>
            </a:r>
            <a:r>
              <a:rPr lang="en-IE" dirty="0" smtClean="0">
                <a:ln>
                  <a:solidFill>
                    <a:schemeClr val="bg1"/>
                  </a:solidFill>
                </a:ln>
              </a:rPr>
              <a:t> </a:t>
            </a:r>
            <a:r>
              <a:rPr lang="en-IE" dirty="0" smtClean="0"/>
              <a:t>man and is </a:t>
            </a:r>
            <a:r>
              <a:rPr lang="en-IE" b="1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spoken very highly of </a:t>
            </a:r>
            <a:r>
              <a:rPr lang="en-IE" dirty="0" smtClean="0"/>
              <a:t>by both his </a:t>
            </a:r>
            <a:r>
              <a:rPr lang="en-IE" u="sng" dirty="0" smtClean="0"/>
              <a:t>peers</a:t>
            </a:r>
            <a:r>
              <a:rPr lang="en-IE" dirty="0" smtClean="0"/>
              <a:t> and </a:t>
            </a:r>
            <a:r>
              <a:rPr lang="en-IE" u="sng" dirty="0" smtClean="0"/>
              <a:t>superiors</a:t>
            </a:r>
            <a:r>
              <a:rPr lang="en-IE" dirty="0" smtClean="0"/>
              <a:t>.</a:t>
            </a:r>
          </a:p>
          <a:p>
            <a:endParaRPr lang="en-IE" dirty="0"/>
          </a:p>
          <a:p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</a:t>
            </a:r>
            <a:r>
              <a:rPr lang="en-IE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Here comes Brabantio and </a:t>
            </a:r>
            <a:r>
              <a:rPr lang="en-IE" b="1" i="1" u="sng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The valiant Moor’.</a:t>
            </a:r>
          </a:p>
          <a:p>
            <a:endParaRPr lang="en-IE" b="1" i="1" dirty="0"/>
          </a:p>
          <a:p>
            <a:r>
              <a:rPr lang="en-IE" b="1" dirty="0" smtClean="0">
                <a:ln>
                  <a:solidFill>
                    <a:sysClr val="windowText" lastClr="000000"/>
                  </a:solidFill>
                </a:ln>
              </a:rPr>
              <a:t>Gentlemanly Montano also states that: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	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‘I have </a:t>
            </a:r>
            <a:r>
              <a:rPr lang="en-IE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serv’d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him and the man commands 	like a full soldier’.</a:t>
            </a:r>
            <a:endParaRPr lang="en-IE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  <a:p>
            <a:endParaRPr lang="en-IE" b="1" i="1" dirty="0"/>
          </a:p>
          <a:p>
            <a:endParaRPr lang="en-IE" b="1" i="1" dirty="0"/>
          </a:p>
        </p:txBody>
      </p:sp>
    </p:spTree>
    <p:extLst>
      <p:ext uri="{BB962C8B-B14F-4D97-AF65-F5344CB8AC3E}">
        <p14:creationId xmlns:p14="http://schemas.microsoft.com/office/powerpoint/2010/main" val="366268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624736"/>
          </a:xfrm>
        </p:spPr>
        <p:txBody>
          <a:bodyPr>
            <a:normAutofit/>
          </a:bodyPr>
          <a:lstStyle/>
          <a:p>
            <a:r>
              <a:rPr lang="en-IE" dirty="0" err="1" smtClean="0"/>
              <a:t>Lodovico</a:t>
            </a:r>
            <a:r>
              <a:rPr lang="en-IE" dirty="0" smtClean="0"/>
              <a:t> questions if: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	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</a:t>
            </a:r>
            <a:r>
              <a:rPr lang="en-IE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this is the Noble Moor 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whom our full senate 	call in all sufficient’.</a:t>
            </a:r>
          </a:p>
          <a:p>
            <a:pPr marL="0" indent="0">
              <a:buNone/>
            </a:pPr>
            <a:endParaRPr lang="en-IE" b="1" i="1" dirty="0"/>
          </a:p>
          <a:p>
            <a:r>
              <a:rPr lang="en-IE" dirty="0" smtClean="0"/>
              <a:t>The Duke admits that</a:t>
            </a:r>
          </a:p>
          <a:p>
            <a:pPr marL="0" indent="0">
              <a:buNone/>
            </a:pPr>
            <a:endParaRPr lang="en-IE" b="1" i="1" dirty="0"/>
          </a:p>
          <a:p>
            <a:pPr marL="0" indent="0">
              <a:buNone/>
            </a:pPr>
            <a:r>
              <a:rPr lang="en-IE" b="1" i="1" dirty="0" smtClean="0"/>
              <a:t>	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‘Your son-in-law is far more fair than black’.</a:t>
            </a:r>
          </a:p>
          <a:p>
            <a:pPr marL="0" indent="0">
              <a:buNone/>
            </a:pPr>
            <a:endParaRPr lang="en-IE" b="1" i="1" dirty="0"/>
          </a:p>
          <a:p>
            <a:r>
              <a:rPr lang="en-IE" dirty="0" smtClean="0"/>
              <a:t>Othello is certainly regarded as quite </a:t>
            </a:r>
            <a:r>
              <a:rPr lang="en-IE" b="1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admirable</a:t>
            </a:r>
            <a:r>
              <a:rPr lang="en-IE" dirty="0" smtClean="0">
                <a:ln>
                  <a:solidFill>
                    <a:schemeClr val="bg1"/>
                  </a:solidFill>
                </a:ln>
              </a:rPr>
              <a:t> </a:t>
            </a:r>
            <a:r>
              <a:rPr lang="en-IE" dirty="0" smtClean="0"/>
              <a:t>at the beginning of the play.</a:t>
            </a:r>
          </a:p>
        </p:txBody>
      </p:sp>
    </p:spTree>
    <p:extLst>
      <p:ext uri="{BB962C8B-B14F-4D97-AF65-F5344CB8AC3E}">
        <p14:creationId xmlns:p14="http://schemas.microsoft.com/office/powerpoint/2010/main" val="413764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t2.gstatic.com/images?q=tbn:ANd9GcSJVgczIphu39sDy-H1Ke_KAT7MPM9ulDHOYP9z5dEJdv6XDja4d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80928"/>
            <a:ext cx="5578454" cy="3938390"/>
          </a:xfrm>
          <a:prstGeom prst="rect">
            <a:avLst/>
          </a:prstGeom>
          <a:solidFill>
            <a:srgbClr val="000000">
              <a:shade val="95000"/>
            </a:srgbClr>
          </a:solidFill>
          <a:ln w="5715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scene3d>
            <a:camera prst="perspectiveHeroicExtremeLeftFacing"/>
            <a:lightRig rig="threePt" dir="t"/>
          </a:scene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u="sng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A good leader and brave soldier</a:t>
            </a:r>
            <a:endParaRPr lang="en-IE" b="1" u="sng" dirty="0">
              <a:ln>
                <a:solidFill>
                  <a:schemeClr val="bg1"/>
                </a:solidFill>
              </a:ln>
              <a:solidFill>
                <a:srgbClr val="00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661248"/>
          </a:xfrm>
        </p:spPr>
        <p:txBody>
          <a:bodyPr/>
          <a:lstStyle/>
          <a:p>
            <a:r>
              <a:rPr lang="en-IE" dirty="0" smtClean="0"/>
              <a:t>Othello is certainly a </a:t>
            </a:r>
            <a:r>
              <a:rPr lang="en-IE" b="1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brave</a:t>
            </a:r>
            <a:r>
              <a:rPr lang="en-IE" dirty="0" smtClean="0">
                <a:ln>
                  <a:solidFill>
                    <a:schemeClr val="bg1"/>
                  </a:solidFill>
                </a:ln>
              </a:rPr>
              <a:t> </a:t>
            </a:r>
            <a:r>
              <a:rPr lang="en-IE" dirty="0" smtClean="0"/>
              <a:t>and </a:t>
            </a:r>
            <a:r>
              <a:rPr lang="en-IE" b="1" u="sng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battle-hardened</a:t>
            </a:r>
            <a:r>
              <a:rPr lang="en-IE" dirty="0" smtClean="0"/>
              <a:t> soldier as we hear of his exploits in </a:t>
            </a:r>
            <a:r>
              <a:rPr lang="en-IE" u="sng" dirty="0" smtClean="0"/>
              <a:t>previous encounters.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	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‘From year to year, the sieges, fortunes, that I 	have </a:t>
            </a:r>
            <a:r>
              <a:rPr lang="en-IE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pass’d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’.</a:t>
            </a:r>
            <a:endParaRPr lang="en-IE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	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‘The tyrant custom…hath made the flinty and 	steel couch of war my thrice-driven bed of 	down’.</a:t>
            </a:r>
            <a:endParaRPr lang="en-IE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10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fimfiction-static.net/images/story_images/150042.jpg?138611177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83" b="98546" l="7230" r="97633">
                        <a14:foregroundMark x1="43634" y1="52461" x2="40947" y2="65157"/>
                        <a14:foregroundMark x1="73001" y1="54866" x2="87844" y2="75503"/>
                        <a14:foregroundMark x1="82470" y1="74329" x2="81830" y2="79642"/>
                        <a14:foregroundMark x1="35893" y1="23546" x2="58157" y2="43065"/>
                        <a14:foregroundMark x1="59181" y1="22651" x2="40947" y2="37416"/>
                        <a14:foregroundMark x1="38260" y1="61913" x2="28791" y2="71085"/>
                        <a14:foregroundMark x1="92258" y1="79027" x2="92578" y2="84060"/>
                        <a14:foregroundMark x1="30838" y1="40101" x2="30518" y2="474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5040560" cy="57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552728"/>
          </a:xfrm>
        </p:spPr>
        <p:txBody>
          <a:bodyPr/>
          <a:lstStyle/>
          <a:p>
            <a:r>
              <a:rPr lang="en-IE" dirty="0"/>
              <a:t>He is embraced by as a </a:t>
            </a:r>
            <a:r>
              <a:rPr lang="en-IE" b="1" dirty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hero</a:t>
            </a:r>
            <a:r>
              <a:rPr lang="en-IE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en-IE" dirty="0"/>
              <a:t>in Cyprus: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	</a:t>
            </a:r>
            <a:r>
              <a:rPr lang="en-IE" b="1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‘Thanks, you the valiant of this warlike 	isle that so approve the Moor’.</a:t>
            </a:r>
            <a:endParaRPr lang="en-IE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3577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1248</Words>
  <Application>Microsoft Office PowerPoint</Application>
  <PresentationFormat>On-screen Show (4:3)</PresentationFormat>
  <Paragraphs>248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Othello</vt:lpstr>
      <vt:lpstr>Dual sided character</vt:lpstr>
      <vt:lpstr>Confident, calm and self-assured</vt:lpstr>
      <vt:lpstr>PowerPoint Presentation</vt:lpstr>
      <vt:lpstr>Well spoken &amp; pays due respect.</vt:lpstr>
      <vt:lpstr>Well respected and admired</vt:lpstr>
      <vt:lpstr>PowerPoint Presentation</vt:lpstr>
      <vt:lpstr>A good leader and brave soldier</vt:lpstr>
      <vt:lpstr>PowerPoint Presentation</vt:lpstr>
      <vt:lpstr>PowerPoint Presentation</vt:lpstr>
      <vt:lpstr>Justice</vt:lpstr>
      <vt:lpstr>Confident in marriage/ Loves Wife</vt:lpstr>
      <vt:lpstr>PowerPoint Presentation</vt:lpstr>
      <vt:lpstr>Naïve &amp; Innocent</vt:lpstr>
      <vt:lpstr>PowerPoint Presentation</vt:lpstr>
      <vt:lpstr>Gullible…Foolish?</vt:lpstr>
      <vt:lpstr>PowerPoint Presentation</vt:lpstr>
      <vt:lpstr>Buckles under pressure?</vt:lpstr>
      <vt:lpstr>PowerPoint Presentation</vt:lpstr>
      <vt:lpstr>PowerPoint Presentation</vt:lpstr>
      <vt:lpstr>A hero with a tragic flaw</vt:lpstr>
      <vt:lpstr>However…</vt:lpstr>
      <vt:lpstr>Falls to corruption</vt:lpstr>
      <vt:lpstr>PowerPoint Presentation</vt:lpstr>
      <vt:lpstr>Corrupt/Perverse mind</vt:lpstr>
      <vt:lpstr>Subterfuge and Crime</vt:lpstr>
      <vt:lpstr>Embraces the dark side</vt:lpstr>
      <vt:lpstr>PowerPoint Presentation</vt:lpstr>
      <vt:lpstr>Curses women. (Cynical)</vt:lpstr>
      <vt:lpstr>Distancing of relationship with Desdemona.</vt:lpstr>
      <vt:lpstr>PowerPoint Presentation</vt:lpstr>
      <vt:lpstr>Pride is a factor</vt:lpstr>
      <vt:lpstr>Torn between love and hate!</vt:lpstr>
      <vt:lpstr>PowerPoint Presentation</vt:lpstr>
      <vt:lpstr>An agent of Justice</vt:lpstr>
      <vt:lpstr>Temper…Cruel</vt:lpstr>
      <vt:lpstr>A noble final impression?</vt:lpstr>
      <vt:lpstr>His fate? Self destruction</vt:lpstr>
      <vt:lpstr>Villain or Victim?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Othello</dc:title>
  <dc:creator>Alan</dc:creator>
  <cp:lastModifiedBy>Sean</cp:lastModifiedBy>
  <cp:revision>41</cp:revision>
  <dcterms:created xsi:type="dcterms:W3CDTF">2013-12-29T23:22:52Z</dcterms:created>
  <dcterms:modified xsi:type="dcterms:W3CDTF">2014-11-16T23:03:10Z</dcterms:modified>
</cp:coreProperties>
</file>